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10.svg" ContentType="image/svg+xml"/>
  <Override PartName="/ppt/media/image2.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3"/>
    <p:sldId id="257" r:id="rId4"/>
    <p:sldId id="258" r:id="rId5"/>
    <p:sldId id="259" r:id="rId6"/>
    <p:sldId id="261" r:id="rId7"/>
    <p:sldId id="271" r:id="rId8"/>
    <p:sldId id="264" r:id="rId10"/>
    <p:sldId id="260" r:id="rId11"/>
    <p:sldId id="265" r:id="rId12"/>
    <p:sldId id="267" r:id="rId13"/>
    <p:sldId id="268" r:id="rId14"/>
    <p:sldId id="266" r:id="rId15"/>
    <p:sldId id="270" r:id="rId16"/>
  </p:sldIdLst>
  <p:sldSz cx="18288000" cy="10287000"/>
  <p:notesSz cx="6858000" cy="9144000"/>
  <p:embeddedFontLst>
    <p:embeddedFont>
      <p:font typeface="字由点字倔强黑" panose="00020600040101010101" charset="-122"/>
      <p:regular r:id="rId20"/>
    </p:embeddedFont>
    <p:embeddedFont>
      <p:font typeface="Calibri" panose="020F0502020204030204" charset="0"/>
      <p:regular r:id="rId21"/>
      <p:bold r:id="rId22"/>
      <p:italic r:id="rId23"/>
      <p:boldItalic r:id="rId24"/>
    </p:embeddedFont>
    <p:embeddedFont>
      <p:font typeface="UD Digi Kyokasho N-B" panose="02020700000000000000" charset="-128"/>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userDrawn="1">
          <p15:clr>
            <a:srgbClr val="A4A3A4"/>
          </p15:clr>
        </p15:guide>
        <p15:guide id="2" pos="2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203"/>
        <p:guide pos="286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1" Type="http://schemas.openxmlformats.org/officeDocument/2006/relationships/slideLayout" Target="../slideLayouts/slideLayout7.xml"/><Relationship Id="rId10" Type="http://schemas.openxmlformats.org/officeDocument/2006/relationships/image" Target="../media/image10.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37" Type="http://schemas.openxmlformats.org/officeDocument/2006/relationships/slideLayout" Target="../slideLayouts/slideLayout7.xml"/><Relationship Id="rId36" Type="http://schemas.openxmlformats.org/officeDocument/2006/relationships/tags" Target="../tags/tag76.xml"/><Relationship Id="rId35" Type="http://schemas.openxmlformats.org/officeDocument/2006/relationships/tags" Target="../tags/tag75.xml"/><Relationship Id="rId34" Type="http://schemas.openxmlformats.org/officeDocument/2006/relationships/tags" Target="../tags/tag74.xml"/><Relationship Id="rId33" Type="http://schemas.openxmlformats.org/officeDocument/2006/relationships/tags" Target="../tags/tag73.xml"/><Relationship Id="rId32" Type="http://schemas.openxmlformats.org/officeDocument/2006/relationships/tags" Target="../tags/tag72.xml"/><Relationship Id="rId31" Type="http://schemas.openxmlformats.org/officeDocument/2006/relationships/tags" Target="../tags/tag71.xml"/><Relationship Id="rId30" Type="http://schemas.openxmlformats.org/officeDocument/2006/relationships/tags" Target="../tags/tag70.xml"/><Relationship Id="rId3" Type="http://schemas.openxmlformats.org/officeDocument/2006/relationships/image" Target="../media/image3.png"/><Relationship Id="rId29" Type="http://schemas.openxmlformats.org/officeDocument/2006/relationships/tags" Target="../tags/tag69.xml"/><Relationship Id="rId28" Type="http://schemas.openxmlformats.org/officeDocument/2006/relationships/tags" Target="../tags/tag68.xml"/><Relationship Id="rId27" Type="http://schemas.openxmlformats.org/officeDocument/2006/relationships/tags" Target="../tags/tag67.xml"/><Relationship Id="rId26" Type="http://schemas.openxmlformats.org/officeDocument/2006/relationships/tags" Target="../tags/tag66.xml"/><Relationship Id="rId25" Type="http://schemas.openxmlformats.org/officeDocument/2006/relationships/tags" Target="../tags/tag65.xml"/><Relationship Id="rId24" Type="http://schemas.openxmlformats.org/officeDocument/2006/relationships/tags" Target="../tags/tag64.xml"/><Relationship Id="rId23" Type="http://schemas.openxmlformats.org/officeDocument/2006/relationships/tags" Target="../tags/tag63.xml"/><Relationship Id="rId22" Type="http://schemas.openxmlformats.org/officeDocument/2006/relationships/tags" Target="../tags/tag62.xml"/><Relationship Id="rId21" Type="http://schemas.openxmlformats.org/officeDocument/2006/relationships/tags" Target="../tags/tag61.xml"/><Relationship Id="rId20" Type="http://schemas.openxmlformats.org/officeDocument/2006/relationships/tags" Target="../tags/tag60.xml"/><Relationship Id="rId2" Type="http://schemas.openxmlformats.org/officeDocument/2006/relationships/image" Target="../media/image10.svg"/><Relationship Id="rId19" Type="http://schemas.openxmlformats.org/officeDocument/2006/relationships/tags" Target="../tags/tag59.xml"/><Relationship Id="rId18" Type="http://schemas.openxmlformats.org/officeDocument/2006/relationships/tags" Target="../tags/tag58.xml"/><Relationship Id="rId17" Type="http://schemas.openxmlformats.org/officeDocument/2006/relationships/tags" Target="../tags/tag57.xml"/><Relationship Id="rId16" Type="http://schemas.openxmlformats.org/officeDocument/2006/relationships/tags" Target="../tags/tag56.xml"/><Relationship Id="rId15" Type="http://schemas.openxmlformats.org/officeDocument/2006/relationships/tags" Target="../tags/tag55.xml"/><Relationship Id="rId14" Type="http://schemas.openxmlformats.org/officeDocument/2006/relationships/tags" Target="../tags/tag54.xml"/><Relationship Id="rId13" Type="http://schemas.openxmlformats.org/officeDocument/2006/relationships/tags" Target="../tags/tag53.xml"/><Relationship Id="rId12" Type="http://schemas.openxmlformats.org/officeDocument/2006/relationships/tags" Target="../tags/tag52.xml"/><Relationship Id="rId11" Type="http://schemas.openxmlformats.org/officeDocument/2006/relationships/tags" Target="../tags/tag51.xml"/><Relationship Id="rId10" Type="http://schemas.openxmlformats.org/officeDocument/2006/relationships/tags" Target="../tags/tag50.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svg"/><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1" Type="http://schemas.openxmlformats.org/officeDocument/2006/relationships/slideLayout" Target="../slideLayouts/slideLayout7.xml"/><Relationship Id="rId10" Type="http://schemas.openxmlformats.org/officeDocument/2006/relationships/image" Target="../media/image10.sv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3.xml"/><Relationship Id="rId8" Type="http://schemas.openxmlformats.org/officeDocument/2006/relationships/tags" Target="../tags/tag2.xml"/><Relationship Id="rId7" Type="http://schemas.openxmlformats.org/officeDocument/2006/relationships/tags" Target="../tags/tag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5" Type="http://schemas.openxmlformats.org/officeDocument/2006/relationships/slideLayout" Target="../slideLayouts/slideLayout7.xml"/><Relationship Id="rId34" Type="http://schemas.openxmlformats.org/officeDocument/2006/relationships/tags" Target="../tags/tag28.xml"/><Relationship Id="rId33" Type="http://schemas.openxmlformats.org/officeDocument/2006/relationships/tags" Target="../tags/tag27.xml"/><Relationship Id="rId32" Type="http://schemas.openxmlformats.org/officeDocument/2006/relationships/tags" Target="../tags/tag26.xml"/><Relationship Id="rId31" Type="http://schemas.openxmlformats.org/officeDocument/2006/relationships/tags" Target="../tags/tag25.xml"/><Relationship Id="rId30" Type="http://schemas.openxmlformats.org/officeDocument/2006/relationships/tags" Target="../tags/tag24.xml"/><Relationship Id="rId3" Type="http://schemas.openxmlformats.org/officeDocument/2006/relationships/image" Target="../media/image3.png"/><Relationship Id="rId29" Type="http://schemas.openxmlformats.org/officeDocument/2006/relationships/tags" Target="../tags/tag23.xml"/><Relationship Id="rId28" Type="http://schemas.openxmlformats.org/officeDocument/2006/relationships/tags" Target="../tags/tag22.xml"/><Relationship Id="rId27" Type="http://schemas.openxmlformats.org/officeDocument/2006/relationships/tags" Target="../tags/tag21.xml"/><Relationship Id="rId26" Type="http://schemas.openxmlformats.org/officeDocument/2006/relationships/tags" Target="../tags/tag20.xml"/><Relationship Id="rId25" Type="http://schemas.openxmlformats.org/officeDocument/2006/relationships/tags" Target="../tags/tag19.xml"/><Relationship Id="rId24" Type="http://schemas.openxmlformats.org/officeDocument/2006/relationships/tags" Target="../tags/tag18.xml"/><Relationship Id="rId23" Type="http://schemas.openxmlformats.org/officeDocument/2006/relationships/tags" Target="../tags/tag17.xml"/><Relationship Id="rId22" Type="http://schemas.openxmlformats.org/officeDocument/2006/relationships/tags" Target="../tags/tag16.xml"/><Relationship Id="rId21" Type="http://schemas.openxmlformats.org/officeDocument/2006/relationships/tags" Target="../tags/tag15.xml"/><Relationship Id="rId20" Type="http://schemas.openxmlformats.org/officeDocument/2006/relationships/tags" Target="../tags/tag14.xml"/><Relationship Id="rId2" Type="http://schemas.openxmlformats.org/officeDocument/2006/relationships/image" Target="../media/image2.svg"/><Relationship Id="rId19" Type="http://schemas.openxmlformats.org/officeDocument/2006/relationships/tags" Target="../tags/tag13.xml"/><Relationship Id="rId18" Type="http://schemas.openxmlformats.org/officeDocument/2006/relationships/tags" Target="../tags/tag12.xml"/><Relationship Id="rId17" Type="http://schemas.openxmlformats.org/officeDocument/2006/relationships/tags" Target="../tags/tag11.xml"/><Relationship Id="rId16" Type="http://schemas.openxmlformats.org/officeDocument/2006/relationships/tags" Target="../tags/tag10.xml"/><Relationship Id="rId15" Type="http://schemas.openxmlformats.org/officeDocument/2006/relationships/tags" Target="../tags/tag9.xml"/><Relationship Id="rId14" Type="http://schemas.openxmlformats.org/officeDocument/2006/relationships/tags" Target="../tags/tag8.xml"/><Relationship Id="rId13" Type="http://schemas.openxmlformats.org/officeDocument/2006/relationships/tags" Target="../tags/tag7.xml"/><Relationship Id="rId12" Type="http://schemas.openxmlformats.org/officeDocument/2006/relationships/tags" Target="../tags/tag6.xml"/><Relationship Id="rId11" Type="http://schemas.openxmlformats.org/officeDocument/2006/relationships/tags" Target="../tags/tag5.xml"/><Relationship Id="rId10" Type="http://schemas.openxmlformats.org/officeDocument/2006/relationships/tags" Target="../tags/tag4.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image" Target="../media/image11.pn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10.svg"/><Relationship Id="rId10" Type="http://schemas.openxmlformats.org/officeDocument/2006/relationships/slideLayout" Target="../slideLayouts/slideLayout7.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10.sv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3" Type="http://schemas.openxmlformats.org/officeDocument/2006/relationships/image" Target="../media/image3.png"/><Relationship Id="rId23" Type="http://schemas.openxmlformats.org/officeDocument/2006/relationships/slideLayout" Target="../slideLayouts/slideLayout7.xml"/><Relationship Id="rId22" Type="http://schemas.openxmlformats.org/officeDocument/2006/relationships/tags" Target="../tags/tag46.xml"/><Relationship Id="rId21" Type="http://schemas.openxmlformats.org/officeDocument/2006/relationships/tags" Target="../tags/tag45.xml"/><Relationship Id="rId20" Type="http://schemas.openxmlformats.org/officeDocument/2006/relationships/tags" Target="../tags/tag44.xml"/><Relationship Id="rId2" Type="http://schemas.openxmlformats.org/officeDocument/2006/relationships/image" Target="../media/image10.svg"/><Relationship Id="rId19" Type="http://schemas.openxmlformats.org/officeDocument/2006/relationships/tags" Target="../tags/tag43.xml"/><Relationship Id="rId18" Type="http://schemas.openxmlformats.org/officeDocument/2006/relationships/tags" Target="../tags/tag42.xml"/><Relationship Id="rId17" Type="http://schemas.openxmlformats.org/officeDocument/2006/relationships/tags" Target="../tags/tag41.xml"/><Relationship Id="rId16" Type="http://schemas.openxmlformats.org/officeDocument/2006/relationships/tags" Target="../tags/tag40.xml"/><Relationship Id="rId15" Type="http://schemas.openxmlformats.org/officeDocument/2006/relationships/tags" Target="../tags/tag39.xml"/><Relationship Id="rId14" Type="http://schemas.openxmlformats.org/officeDocument/2006/relationships/tags" Target="../tags/tag38.xml"/><Relationship Id="rId13" Type="http://schemas.openxmlformats.org/officeDocument/2006/relationships/tags" Target="../tags/tag3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9" Type="http://schemas.openxmlformats.org/officeDocument/2006/relationships/image" Target="../media/image14.jpeg"/><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10.svg"/><Relationship Id="rId10" Type="http://schemas.openxmlformats.org/officeDocument/2006/relationships/slideLayout" Target="../slideLayouts/slideLayout7.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8484">
            <a:off x="7745252" y="4842310"/>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58484">
            <a:off x="9730021" y="6474094"/>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0">
            <a:off x="1565391" y="6519718"/>
            <a:ext cx="3366158" cy="630807"/>
            <a:chOff x="0" y="0"/>
            <a:chExt cx="916223" cy="171697"/>
          </a:xfrm>
        </p:grpSpPr>
        <p:sp>
          <p:nvSpPr>
            <p:cNvPr id="5" name="Freeform 5"/>
            <p:cNvSpPr/>
            <p:nvPr/>
          </p:nvSpPr>
          <p:spPr>
            <a:xfrm>
              <a:off x="0" y="0"/>
              <a:ext cx="916223" cy="171697"/>
            </a:xfrm>
            <a:custGeom>
              <a:avLst/>
              <a:gdLst/>
              <a:ahLst/>
              <a:cxnLst/>
              <a:rect l="l" t="t" r="r" b="b"/>
              <a:pathLst>
                <a:path w="916223" h="171697">
                  <a:moveTo>
                    <a:pt x="85849" y="0"/>
                  </a:moveTo>
                  <a:lnTo>
                    <a:pt x="830375" y="0"/>
                  </a:lnTo>
                  <a:cubicBezTo>
                    <a:pt x="853143" y="0"/>
                    <a:pt x="874979" y="9045"/>
                    <a:pt x="891079" y="25144"/>
                  </a:cubicBezTo>
                  <a:cubicBezTo>
                    <a:pt x="907178" y="41244"/>
                    <a:pt x="916223" y="63080"/>
                    <a:pt x="916223" y="85849"/>
                  </a:cubicBezTo>
                  <a:lnTo>
                    <a:pt x="916223" y="85849"/>
                  </a:lnTo>
                  <a:cubicBezTo>
                    <a:pt x="916223" y="133261"/>
                    <a:pt x="877787" y="171697"/>
                    <a:pt x="830375" y="171697"/>
                  </a:cubicBezTo>
                  <a:lnTo>
                    <a:pt x="85849" y="171697"/>
                  </a:lnTo>
                  <a:cubicBezTo>
                    <a:pt x="38436" y="171697"/>
                    <a:pt x="0" y="133261"/>
                    <a:pt x="0" y="85849"/>
                  </a:cubicBezTo>
                  <a:lnTo>
                    <a:pt x="0" y="85849"/>
                  </a:lnTo>
                  <a:cubicBezTo>
                    <a:pt x="0" y="38436"/>
                    <a:pt x="38436" y="0"/>
                    <a:pt x="85849" y="0"/>
                  </a:cubicBezTo>
                  <a:close/>
                </a:path>
              </a:pathLst>
            </a:custGeom>
            <a:solidFill>
              <a:srgbClr val="5B7396"/>
            </a:solidFill>
          </p:spPr>
        </p:sp>
        <p:sp>
          <p:nvSpPr>
            <p:cNvPr id="6" name="TextBox 6"/>
            <p:cNvSpPr txBox="1"/>
            <p:nvPr/>
          </p:nvSpPr>
          <p:spPr>
            <a:xfrm>
              <a:off x="0" y="-57150"/>
              <a:ext cx="916223" cy="228847"/>
            </a:xfrm>
            <a:prstGeom prst="rect">
              <a:avLst/>
            </a:prstGeom>
          </p:spPr>
          <p:txBody>
            <a:bodyPr lIns="50800" tIns="50800" rIns="50800" bIns="50800" rtlCol="0" anchor="ctr"/>
            <a:lstStyle/>
            <a:p>
              <a:pPr algn="ctr">
                <a:lnSpc>
                  <a:spcPts val="3210"/>
                </a:lnSpc>
              </a:pPr>
            </a:p>
          </p:txBody>
        </p:sp>
      </p:grpSp>
      <p:sp>
        <p:nvSpPr>
          <p:cNvPr id="7" name="Freeform 7"/>
          <p:cNvSpPr/>
          <p:nvPr/>
        </p:nvSpPr>
        <p:spPr>
          <a:xfrm>
            <a:off x="1880431" y="6631268"/>
            <a:ext cx="382735" cy="407707"/>
          </a:xfrm>
          <a:custGeom>
            <a:avLst/>
            <a:gdLst/>
            <a:ahLst/>
            <a:cxnLst/>
            <a:rect l="l" t="t" r="r" b="b"/>
            <a:pathLst>
              <a:path w="382735" h="407707">
                <a:moveTo>
                  <a:pt x="0" y="0"/>
                </a:moveTo>
                <a:lnTo>
                  <a:pt x="382735" y="0"/>
                </a:lnTo>
                <a:lnTo>
                  <a:pt x="382735" y="407706"/>
                </a:lnTo>
                <a:lnTo>
                  <a:pt x="0" y="4077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rot="0">
            <a:off x="5162608" y="6519718"/>
            <a:ext cx="3366158" cy="630807"/>
            <a:chOff x="0" y="0"/>
            <a:chExt cx="916223" cy="171697"/>
          </a:xfrm>
        </p:grpSpPr>
        <p:sp>
          <p:nvSpPr>
            <p:cNvPr id="9" name="Freeform 9"/>
            <p:cNvSpPr/>
            <p:nvPr/>
          </p:nvSpPr>
          <p:spPr>
            <a:xfrm>
              <a:off x="0" y="0"/>
              <a:ext cx="916223" cy="171697"/>
            </a:xfrm>
            <a:custGeom>
              <a:avLst/>
              <a:gdLst/>
              <a:ahLst/>
              <a:cxnLst/>
              <a:rect l="l" t="t" r="r" b="b"/>
              <a:pathLst>
                <a:path w="916223" h="171697">
                  <a:moveTo>
                    <a:pt x="85849" y="0"/>
                  </a:moveTo>
                  <a:lnTo>
                    <a:pt x="830375" y="0"/>
                  </a:lnTo>
                  <a:cubicBezTo>
                    <a:pt x="853143" y="0"/>
                    <a:pt x="874979" y="9045"/>
                    <a:pt x="891079" y="25144"/>
                  </a:cubicBezTo>
                  <a:cubicBezTo>
                    <a:pt x="907178" y="41244"/>
                    <a:pt x="916223" y="63080"/>
                    <a:pt x="916223" y="85849"/>
                  </a:cubicBezTo>
                  <a:lnTo>
                    <a:pt x="916223" y="85849"/>
                  </a:lnTo>
                  <a:cubicBezTo>
                    <a:pt x="916223" y="133261"/>
                    <a:pt x="877787" y="171697"/>
                    <a:pt x="830375" y="171697"/>
                  </a:cubicBezTo>
                  <a:lnTo>
                    <a:pt x="85849" y="171697"/>
                  </a:lnTo>
                  <a:cubicBezTo>
                    <a:pt x="38436" y="171697"/>
                    <a:pt x="0" y="133261"/>
                    <a:pt x="0" y="85849"/>
                  </a:cubicBezTo>
                  <a:lnTo>
                    <a:pt x="0" y="85849"/>
                  </a:lnTo>
                  <a:cubicBezTo>
                    <a:pt x="0" y="38436"/>
                    <a:pt x="38436" y="0"/>
                    <a:pt x="85849" y="0"/>
                  </a:cubicBezTo>
                  <a:close/>
                </a:path>
              </a:pathLst>
            </a:custGeom>
            <a:solidFill>
              <a:srgbClr val="000000">
                <a:alpha val="0"/>
              </a:srgbClr>
            </a:solidFill>
            <a:ln w="19050" cap="rnd">
              <a:solidFill>
                <a:srgbClr val="5B7396"/>
              </a:solidFill>
              <a:prstDash val="solid"/>
              <a:round/>
            </a:ln>
          </p:spPr>
        </p:sp>
        <p:sp>
          <p:nvSpPr>
            <p:cNvPr id="10" name="TextBox 10"/>
            <p:cNvSpPr txBox="1"/>
            <p:nvPr/>
          </p:nvSpPr>
          <p:spPr>
            <a:xfrm>
              <a:off x="0" y="-57150"/>
              <a:ext cx="916223" cy="228847"/>
            </a:xfrm>
            <a:prstGeom prst="rect">
              <a:avLst/>
            </a:prstGeom>
          </p:spPr>
          <p:txBody>
            <a:bodyPr lIns="50800" tIns="50800" rIns="50800" bIns="50800" rtlCol="0" anchor="ctr"/>
            <a:lstStyle/>
            <a:p>
              <a:pPr algn="ctr">
                <a:lnSpc>
                  <a:spcPts val="3210"/>
                </a:lnSpc>
              </a:pPr>
            </a:p>
          </p:txBody>
        </p:sp>
      </p:grpSp>
      <p:sp>
        <p:nvSpPr>
          <p:cNvPr id="11" name="Freeform 11"/>
          <p:cNvSpPr/>
          <p:nvPr/>
        </p:nvSpPr>
        <p:spPr>
          <a:xfrm>
            <a:off x="5477648" y="6631268"/>
            <a:ext cx="382735" cy="407707"/>
          </a:xfrm>
          <a:custGeom>
            <a:avLst/>
            <a:gdLst/>
            <a:ahLst/>
            <a:cxnLst/>
            <a:rect l="l" t="t" r="r" b="b"/>
            <a:pathLst>
              <a:path w="382735" h="407707">
                <a:moveTo>
                  <a:pt x="0" y="0"/>
                </a:moveTo>
                <a:lnTo>
                  <a:pt x="382735" y="0"/>
                </a:lnTo>
                <a:lnTo>
                  <a:pt x="382735" y="407706"/>
                </a:lnTo>
                <a:lnTo>
                  <a:pt x="0" y="4077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1447916" y="4108427"/>
            <a:ext cx="12257734" cy="1816735"/>
          </a:xfrm>
          <a:prstGeom prst="rect">
            <a:avLst/>
          </a:prstGeom>
        </p:spPr>
        <p:txBody>
          <a:bodyPr lIns="0" tIns="0" rIns="0" bIns="0" rtlCol="0" anchor="t">
            <a:spAutoFit/>
          </a:bodyPr>
          <a:lstStyle/>
          <a:p>
            <a:pPr algn="l">
              <a:lnSpc>
                <a:spcPts val="14170"/>
              </a:lnSpc>
            </a:pPr>
            <a:r>
              <a:rPr lang="en-US" altLang="zh-CN" sz="146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Connect Four </a:t>
            </a:r>
            <a:endParaRPr lang="en-US" altLang="zh-CN" sz="146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sp>
        <p:nvSpPr>
          <p:cNvPr id="14" name="TextBox 14"/>
          <p:cNvSpPr txBox="1"/>
          <p:nvPr/>
        </p:nvSpPr>
        <p:spPr>
          <a:xfrm>
            <a:off x="1828800" y="1638300"/>
            <a:ext cx="7056755" cy="1212850"/>
          </a:xfrm>
          <a:prstGeom prst="rect">
            <a:avLst/>
          </a:prstGeom>
        </p:spPr>
        <p:txBody>
          <a:bodyPr wrap="square" lIns="0" tIns="0" rIns="0" bIns="0" rtlCol="0" anchor="t">
            <a:noAutofit/>
          </a:bodyPr>
          <a:lstStyle/>
          <a:p>
            <a:pPr algn="l">
              <a:lnSpc>
                <a:spcPts val="15195"/>
              </a:lnSpc>
            </a:pPr>
            <a:r>
              <a:rPr lang="en-US" sz="7200">
                <a:solidFill>
                  <a:srgbClr val="5B7396"/>
                </a:solidFill>
                <a:latin typeface="+mj-lt"/>
                <a:ea typeface="字由点字倔强黑" panose="00020600040101010101" charset="-122"/>
                <a:cs typeface="+mj-lt"/>
                <a:sym typeface="字由点字倔强黑" panose="00020600040101010101" charset="-122"/>
              </a:rPr>
              <a:t>final project</a:t>
            </a:r>
            <a:endParaRPr lang="en-US" sz="7200">
              <a:solidFill>
                <a:srgbClr val="5B7396"/>
              </a:solidFill>
              <a:latin typeface="+mj-lt"/>
              <a:ea typeface="字由点字倔强黑" panose="00020600040101010101" charset="-122"/>
              <a:cs typeface="+mj-lt"/>
              <a:sym typeface="字由点字倔强黑" panose="00020600040101010101" charset="-122"/>
            </a:endParaRPr>
          </a:p>
        </p:txBody>
      </p:sp>
      <p:sp>
        <p:nvSpPr>
          <p:cNvPr id="16" name="TextBox 16"/>
          <p:cNvSpPr txBox="1"/>
          <p:nvPr/>
        </p:nvSpPr>
        <p:spPr>
          <a:xfrm>
            <a:off x="2373841" y="6609832"/>
            <a:ext cx="2409840" cy="398145"/>
          </a:xfrm>
          <a:prstGeom prst="rect">
            <a:avLst/>
          </a:prstGeom>
        </p:spPr>
        <p:txBody>
          <a:bodyPr lIns="0" tIns="0" rIns="0" bIns="0" rtlCol="0" anchor="t">
            <a:spAutoFit/>
          </a:bodyPr>
          <a:lstStyle/>
          <a:p>
            <a:pPr algn="l">
              <a:lnSpc>
                <a:spcPts val="3105"/>
              </a:lnSpc>
            </a:pPr>
            <a:r>
              <a:rPr lang="en-US" sz="222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group  17</a:t>
            </a:r>
            <a:endParaRPr lang="en-US" sz="222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7" name="TextBox 17"/>
          <p:cNvSpPr txBox="1"/>
          <p:nvPr/>
        </p:nvSpPr>
        <p:spPr>
          <a:xfrm>
            <a:off x="5971059" y="6609832"/>
            <a:ext cx="2409840" cy="398145"/>
          </a:xfrm>
          <a:prstGeom prst="rect">
            <a:avLst/>
          </a:prstGeom>
        </p:spPr>
        <p:txBody>
          <a:bodyPr lIns="0" tIns="0" rIns="0" bIns="0" rtlCol="0" anchor="t">
            <a:spAutoFit/>
          </a:bodyPr>
          <a:lstStyle/>
          <a:p>
            <a:pPr algn="l">
              <a:lnSpc>
                <a:spcPts val="3105"/>
              </a:lnSpc>
            </a:pPr>
            <a:r>
              <a:rPr lang="zh-CN" altLang="en-US" sz="2220">
                <a:solidFill>
                  <a:srgbClr val="1E1E1E"/>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章顺杰，</a:t>
            </a:r>
            <a:r>
              <a:rPr lang="zh-CN" altLang="en-US" sz="2220">
                <a:solidFill>
                  <a:srgbClr val="1E1E1E"/>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罗天辰</a:t>
            </a:r>
            <a:endParaRPr lang="zh-CN" altLang="en-US" sz="2220">
              <a:solidFill>
                <a:srgbClr val="1E1E1E"/>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8" name="Freeform 18"/>
          <p:cNvSpPr/>
          <p:nvPr/>
        </p:nvSpPr>
        <p:spPr>
          <a:xfrm>
            <a:off x="1183168" y="-4844097"/>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9">
              <a:alphaModFix amt="35000"/>
              <a:extLst>
                <a:ext uri="{96DAC541-7B7A-43D3-8B79-37D633B846F1}">
                  <asvg:svgBlip xmlns:asvg="http://schemas.microsoft.com/office/drawing/2016/SVG/main" r:embed="rId10"/>
                </a:ext>
              </a:extLst>
            </a:blip>
            <a:stretch>
              <a:fillRect/>
            </a:stretch>
          </a:blipFill>
        </p:spPr>
      </p:sp>
      <p:sp>
        <p:nvSpPr>
          <p:cNvPr id="19" name="Freeform 19"/>
          <p:cNvSpPr/>
          <p:nvPr/>
        </p:nvSpPr>
        <p:spPr>
          <a:xfrm flipH="1" flipV="1">
            <a:off x="-2985814" y="-889353"/>
            <a:ext cx="6234284" cy="2864817"/>
          </a:xfrm>
          <a:custGeom>
            <a:avLst/>
            <a:gdLst/>
            <a:ahLst/>
            <a:cxnLst/>
            <a:rect l="l" t="t" r="r" b="b"/>
            <a:pathLst>
              <a:path w="6234284" h="2864817">
                <a:moveTo>
                  <a:pt x="6234284" y="2864816"/>
                </a:moveTo>
                <a:lnTo>
                  <a:pt x="0" y="2864816"/>
                </a:lnTo>
                <a:lnTo>
                  <a:pt x="0" y="0"/>
                </a:lnTo>
                <a:lnTo>
                  <a:pt x="6234284" y="0"/>
                </a:lnTo>
                <a:lnTo>
                  <a:pt x="6234284" y="2864816"/>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0" name="Freeform 20"/>
          <p:cNvSpPr/>
          <p:nvPr/>
        </p:nvSpPr>
        <p:spPr>
          <a:xfrm rot="-158484">
            <a:off x="11596700" y="6508618"/>
            <a:ext cx="13022180" cy="5984032"/>
          </a:xfrm>
          <a:custGeom>
            <a:avLst/>
            <a:gdLst/>
            <a:ahLst/>
            <a:cxnLst/>
            <a:rect l="l" t="t" r="r" b="b"/>
            <a:pathLst>
              <a:path w="13022180" h="5984032">
                <a:moveTo>
                  <a:pt x="0" y="0"/>
                </a:moveTo>
                <a:lnTo>
                  <a:pt x="13022179" y="0"/>
                </a:lnTo>
                <a:lnTo>
                  <a:pt x="13022179" y="5984033"/>
                </a:lnTo>
                <a:lnTo>
                  <a:pt x="0" y="59840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8484">
            <a:off x="11200883" y="4772850"/>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58484">
            <a:off x="8834007" y="7294984"/>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44221" y="-2432130"/>
            <a:ext cx="13022180" cy="5984032"/>
          </a:xfrm>
          <a:custGeom>
            <a:avLst/>
            <a:gdLst/>
            <a:ahLst/>
            <a:cxnLst/>
            <a:rect l="l" t="t" r="r" b="b"/>
            <a:pathLst>
              <a:path w="13022180" h="5984032">
                <a:moveTo>
                  <a:pt x="0" y="0"/>
                </a:moveTo>
                <a:lnTo>
                  <a:pt x="13022180" y="0"/>
                </a:lnTo>
                <a:lnTo>
                  <a:pt x="13022180" y="5984033"/>
                </a:lnTo>
                <a:lnTo>
                  <a:pt x="0" y="59840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3957189" y="-1361733"/>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flipV="1">
            <a:off x="-4129742" y="-1941097"/>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rot="450764">
            <a:off x="6139604" y="7473655"/>
            <a:ext cx="15581755" cy="7160224"/>
          </a:xfrm>
          <a:custGeom>
            <a:avLst/>
            <a:gdLst/>
            <a:ahLst/>
            <a:cxnLst/>
            <a:rect l="l" t="t" r="r" b="b"/>
            <a:pathLst>
              <a:path w="15581755" h="7160224">
                <a:moveTo>
                  <a:pt x="0" y="0"/>
                </a:moveTo>
                <a:lnTo>
                  <a:pt x="15581755" y="0"/>
                </a:lnTo>
                <a:lnTo>
                  <a:pt x="15581755" y="7160224"/>
                </a:lnTo>
                <a:lnTo>
                  <a:pt x="0" y="7160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rot="0">
            <a:off x="7696303" y="2060677"/>
            <a:ext cx="2836973" cy="835731"/>
            <a:chOff x="0" y="0"/>
            <a:chExt cx="1379566" cy="406400"/>
          </a:xfrm>
        </p:grpSpPr>
        <p:sp>
          <p:nvSpPr>
            <p:cNvPr id="9" name="Freeform 9"/>
            <p:cNvSpPr/>
            <p:nvPr/>
          </p:nvSpPr>
          <p:spPr>
            <a:xfrm>
              <a:off x="0" y="0"/>
              <a:ext cx="1379566" cy="406400"/>
            </a:xfrm>
            <a:custGeom>
              <a:avLst/>
              <a:gdLst/>
              <a:ahLst/>
              <a:cxnLst/>
              <a:rect l="l" t="t" r="r" b="b"/>
              <a:pathLst>
                <a:path w="1379566" h="406400">
                  <a:moveTo>
                    <a:pt x="1176366" y="0"/>
                  </a:moveTo>
                  <a:cubicBezTo>
                    <a:pt x="1288590" y="0"/>
                    <a:pt x="1379566" y="90976"/>
                    <a:pt x="1379566" y="203200"/>
                  </a:cubicBezTo>
                  <a:cubicBezTo>
                    <a:pt x="1379566" y="315424"/>
                    <a:pt x="1288590" y="406400"/>
                    <a:pt x="1176366" y="406400"/>
                  </a:cubicBezTo>
                  <a:lnTo>
                    <a:pt x="203200" y="406400"/>
                  </a:lnTo>
                  <a:cubicBezTo>
                    <a:pt x="90976" y="406400"/>
                    <a:pt x="0" y="315424"/>
                    <a:pt x="0" y="203200"/>
                  </a:cubicBezTo>
                  <a:cubicBezTo>
                    <a:pt x="0" y="90976"/>
                    <a:pt x="90976" y="0"/>
                    <a:pt x="203200" y="0"/>
                  </a:cubicBezTo>
                  <a:close/>
                </a:path>
              </a:pathLst>
            </a:custGeom>
            <a:solidFill>
              <a:srgbClr val="5B7396"/>
            </a:solidFill>
          </p:spPr>
        </p:sp>
        <p:sp>
          <p:nvSpPr>
            <p:cNvPr id="10" name="TextBox 10"/>
            <p:cNvSpPr txBox="1"/>
            <p:nvPr/>
          </p:nvSpPr>
          <p:spPr>
            <a:xfrm>
              <a:off x="0" y="-57150"/>
              <a:ext cx="1379566" cy="463550"/>
            </a:xfrm>
            <a:prstGeom prst="rect">
              <a:avLst/>
            </a:prstGeom>
          </p:spPr>
          <p:txBody>
            <a:bodyPr lIns="50800" tIns="50800" rIns="50800" bIns="50800" rtlCol="0" anchor="ctr"/>
            <a:lstStyle/>
            <a:p>
              <a:pPr algn="ctr">
                <a:lnSpc>
                  <a:spcPts val="3105"/>
                </a:lnSpc>
              </a:pPr>
            </a:p>
          </p:txBody>
        </p:sp>
      </p:grpSp>
      <p:sp>
        <p:nvSpPr>
          <p:cNvPr id="11" name="TextBox 11"/>
          <p:cNvSpPr txBox="1"/>
          <p:nvPr/>
        </p:nvSpPr>
        <p:spPr>
          <a:xfrm>
            <a:off x="7930343" y="2171756"/>
            <a:ext cx="2427315" cy="558165"/>
          </a:xfrm>
          <a:prstGeom prst="rect">
            <a:avLst/>
          </a:prstGeom>
        </p:spPr>
        <p:txBody>
          <a:bodyPr lIns="0" tIns="0" rIns="0" bIns="0" rtlCol="0" anchor="t">
            <a:spAutoFit/>
          </a:bodyPr>
          <a:lstStyle/>
          <a:p>
            <a:pPr marL="0" lvl="0" indent="0" algn="ctr">
              <a:lnSpc>
                <a:spcPts val="4355"/>
              </a:lnSpc>
              <a:spcBef>
                <a:spcPct val="0"/>
              </a:spcBef>
            </a:pPr>
            <a:r>
              <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part  </a:t>
            </a:r>
            <a:r>
              <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four</a:t>
            </a:r>
            <a:endPar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2" name="TextBox 12"/>
          <p:cNvSpPr txBox="1"/>
          <p:nvPr/>
        </p:nvSpPr>
        <p:spPr>
          <a:xfrm>
            <a:off x="3124200" y="3744595"/>
            <a:ext cx="12626975" cy="2741295"/>
          </a:xfrm>
          <a:prstGeom prst="rect">
            <a:avLst/>
          </a:prstGeom>
        </p:spPr>
        <p:txBody>
          <a:bodyPr wrap="square" lIns="0" tIns="0" rIns="0" bIns="0" rtlCol="0" anchor="t">
            <a:spAutoFit/>
          </a:bodyPr>
          <a:lstStyle/>
          <a:p>
            <a:pPr marL="0" lvl="0" indent="0" algn="ctr">
              <a:lnSpc>
                <a:spcPts val="10690"/>
              </a:lnSpc>
              <a:spcBef>
                <a:spcPct val="0"/>
              </a:spcBef>
            </a:pPr>
            <a:r>
              <a:rPr lang="en-US" altLang="zh-CN" sz="72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Experimental Results and </a:t>
            </a:r>
            <a:endParaRPr lang="en-US" altLang="zh-CN" sz="72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a:p>
            <a:pPr marL="0" lvl="0" indent="0" algn="ctr">
              <a:lnSpc>
                <a:spcPts val="10690"/>
              </a:lnSpc>
              <a:spcBef>
                <a:spcPct val="0"/>
              </a:spcBef>
            </a:pPr>
            <a:r>
              <a:rPr lang="en-US" altLang="zh-CN" sz="72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Core Project Contributions</a:t>
            </a:r>
            <a:endParaRPr lang="en-US" altLang="zh-CN" sz="72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683" y="-1072367"/>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381475" y="-841578"/>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5334060" y="114292"/>
            <a:ext cx="8374259" cy="815340"/>
          </a:xfrm>
          <a:prstGeom prst="rect">
            <a:avLst/>
          </a:prstGeom>
        </p:spPr>
        <p:txBody>
          <a:bodyPr lIns="0" tIns="0" rIns="0" bIns="0" rtlCol="0" anchor="t">
            <a:spAutoFit/>
          </a:bodyPr>
          <a:lstStyle/>
          <a:p>
            <a:pPr algn="ctr">
              <a:lnSpc>
                <a:spcPts val="6360"/>
              </a:lnSpc>
            </a:pPr>
            <a:r>
              <a:rPr lang="en-US" altLang="zh-CN" sz="53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Experimental Results</a:t>
            </a:r>
            <a:endParaRPr lang="en-US" sz="5300">
              <a:solidFill>
                <a:srgbClr val="100F0D"/>
              </a:solidFill>
              <a:latin typeface="字由点字倔强黑" panose="00020600040101010101" charset="-122"/>
              <a:ea typeface="字由点字倔强黑" panose="00020600040101010101" charset="-122"/>
              <a:cs typeface="字由点字倔强黑" panose="00020600040101010101" charset="-122"/>
              <a:sym typeface="字由点字倔强黑" panose="00020600040101010101" charset="-122"/>
            </a:endParaRPr>
          </a:p>
        </p:txBody>
      </p:sp>
      <p:grpSp>
        <p:nvGrpSpPr>
          <p:cNvPr id="9" name="Group 9"/>
          <p:cNvGrpSpPr/>
          <p:nvPr>
            <p:custDataLst>
              <p:tags r:id="rId7"/>
            </p:custDataLst>
          </p:nvPr>
        </p:nvGrpSpPr>
        <p:grpSpPr>
          <a:xfrm rot="-10800000">
            <a:off x="1905000" y="1942465"/>
            <a:ext cx="6129655" cy="3272155"/>
            <a:chOff x="0" y="0"/>
            <a:chExt cx="1285346" cy="948276"/>
          </a:xfrm>
        </p:grpSpPr>
        <p:sp>
          <p:nvSpPr>
            <p:cNvPr id="10" name="Freeform 10"/>
            <p:cNvSpPr/>
            <p:nvPr>
              <p:custDataLst>
                <p:tags r:id="rId8"/>
              </p:custDataLst>
            </p:nvPr>
          </p:nvSpPr>
          <p:spPr>
            <a:xfrm>
              <a:off x="0" y="0"/>
              <a:ext cx="1285346" cy="948276"/>
            </a:xfrm>
            <a:custGeom>
              <a:avLst/>
              <a:gdLst/>
              <a:ahLst/>
              <a:cxnLst/>
              <a:rect l="l" t="t" r="r" b="b"/>
              <a:pathLst>
                <a:path w="1285346" h="948276">
                  <a:moveTo>
                    <a:pt x="26523" y="0"/>
                  </a:moveTo>
                  <a:lnTo>
                    <a:pt x="1258823" y="0"/>
                  </a:lnTo>
                  <a:cubicBezTo>
                    <a:pt x="1265857" y="0"/>
                    <a:pt x="1272603" y="2794"/>
                    <a:pt x="1277577" y="7768"/>
                  </a:cubicBezTo>
                  <a:cubicBezTo>
                    <a:pt x="1282552" y="12743"/>
                    <a:pt x="1285346" y="19489"/>
                    <a:pt x="1285346" y="26523"/>
                  </a:cubicBezTo>
                  <a:lnTo>
                    <a:pt x="1285346" y="921753"/>
                  </a:lnTo>
                  <a:cubicBezTo>
                    <a:pt x="1285346" y="928787"/>
                    <a:pt x="1282552" y="935534"/>
                    <a:pt x="1277577" y="940508"/>
                  </a:cubicBezTo>
                  <a:cubicBezTo>
                    <a:pt x="1272603" y="945482"/>
                    <a:pt x="1265857" y="948276"/>
                    <a:pt x="1258823" y="948276"/>
                  </a:cubicBezTo>
                  <a:lnTo>
                    <a:pt x="26523" y="948276"/>
                  </a:lnTo>
                  <a:cubicBezTo>
                    <a:pt x="19489" y="948276"/>
                    <a:pt x="12743" y="945482"/>
                    <a:pt x="7768" y="940508"/>
                  </a:cubicBezTo>
                  <a:cubicBezTo>
                    <a:pt x="2794" y="935534"/>
                    <a:pt x="0" y="928787"/>
                    <a:pt x="0" y="921753"/>
                  </a:cubicBezTo>
                  <a:lnTo>
                    <a:pt x="0" y="26523"/>
                  </a:lnTo>
                  <a:cubicBezTo>
                    <a:pt x="0" y="19489"/>
                    <a:pt x="2794" y="12743"/>
                    <a:pt x="7768" y="7768"/>
                  </a:cubicBezTo>
                  <a:cubicBezTo>
                    <a:pt x="12743" y="2794"/>
                    <a:pt x="19489" y="0"/>
                    <a:pt x="26523" y="0"/>
                  </a:cubicBezTo>
                  <a:close/>
                </a:path>
              </a:pathLst>
            </a:custGeom>
            <a:solidFill>
              <a:srgbClr val="CBDCDE">
                <a:alpha val="31765"/>
              </a:srgbClr>
            </a:solidFill>
            <a:ln cap="rnd">
              <a:noFill/>
              <a:prstDash val="solid"/>
              <a:round/>
            </a:ln>
          </p:spPr>
        </p:sp>
        <p:sp>
          <p:nvSpPr>
            <p:cNvPr id="11" name="TextBox 11"/>
            <p:cNvSpPr txBox="1"/>
            <p:nvPr/>
          </p:nvSpPr>
          <p:spPr>
            <a:xfrm>
              <a:off x="0" y="-28575"/>
              <a:ext cx="1285346" cy="976851"/>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2" name="Group 12"/>
          <p:cNvGrpSpPr/>
          <p:nvPr>
            <p:custDataLst>
              <p:tags r:id="rId9"/>
            </p:custDataLst>
          </p:nvPr>
        </p:nvGrpSpPr>
        <p:grpSpPr>
          <a:xfrm rot="-10800000">
            <a:off x="1902708" y="1113048"/>
            <a:ext cx="6129713" cy="676706"/>
            <a:chOff x="0" y="0"/>
            <a:chExt cx="1285346" cy="141899"/>
          </a:xfrm>
        </p:grpSpPr>
        <p:sp>
          <p:nvSpPr>
            <p:cNvPr id="13" name="Freeform 13"/>
            <p:cNvSpPr/>
            <p:nvPr>
              <p:custDataLst>
                <p:tags r:id="rId10"/>
              </p:custDataLst>
            </p:nvPr>
          </p:nvSpPr>
          <p:spPr>
            <a:xfrm>
              <a:off x="0" y="0"/>
              <a:ext cx="1285346" cy="141899"/>
            </a:xfrm>
            <a:custGeom>
              <a:avLst/>
              <a:gdLst/>
              <a:ahLst/>
              <a:cxnLst/>
              <a:rect l="l" t="t" r="r" b="b"/>
              <a:pathLst>
                <a:path w="1285346" h="141899">
                  <a:moveTo>
                    <a:pt x="16419" y="0"/>
                  </a:moveTo>
                  <a:lnTo>
                    <a:pt x="1268927" y="0"/>
                  </a:lnTo>
                  <a:cubicBezTo>
                    <a:pt x="1273281" y="0"/>
                    <a:pt x="1277458" y="1730"/>
                    <a:pt x="1280537" y="4809"/>
                  </a:cubicBezTo>
                  <a:cubicBezTo>
                    <a:pt x="1283616" y="7888"/>
                    <a:pt x="1285346" y="12065"/>
                    <a:pt x="1285346" y="16419"/>
                  </a:cubicBezTo>
                  <a:lnTo>
                    <a:pt x="1285346" y="125480"/>
                  </a:lnTo>
                  <a:cubicBezTo>
                    <a:pt x="1285346" y="129835"/>
                    <a:pt x="1283616" y="134011"/>
                    <a:pt x="1280537" y="137090"/>
                  </a:cubicBezTo>
                  <a:cubicBezTo>
                    <a:pt x="1277458" y="140169"/>
                    <a:pt x="1273281" y="141899"/>
                    <a:pt x="1268927" y="141899"/>
                  </a:cubicBezTo>
                  <a:lnTo>
                    <a:pt x="16419" y="141899"/>
                  </a:lnTo>
                  <a:cubicBezTo>
                    <a:pt x="12065" y="141899"/>
                    <a:pt x="7888" y="140169"/>
                    <a:pt x="4809" y="137090"/>
                  </a:cubicBezTo>
                  <a:cubicBezTo>
                    <a:pt x="1730" y="134011"/>
                    <a:pt x="0" y="129835"/>
                    <a:pt x="0" y="125480"/>
                  </a:cubicBezTo>
                  <a:lnTo>
                    <a:pt x="0" y="16419"/>
                  </a:lnTo>
                  <a:cubicBezTo>
                    <a:pt x="0" y="12065"/>
                    <a:pt x="1730" y="7888"/>
                    <a:pt x="4809" y="4809"/>
                  </a:cubicBezTo>
                  <a:cubicBezTo>
                    <a:pt x="7888" y="1730"/>
                    <a:pt x="12065" y="0"/>
                    <a:pt x="16419" y="0"/>
                  </a:cubicBezTo>
                  <a:close/>
                </a:path>
              </a:pathLst>
            </a:custGeom>
            <a:solidFill>
              <a:srgbClr val="CBDCDE"/>
            </a:solidFill>
          </p:spPr>
        </p:sp>
        <p:sp>
          <p:nvSpPr>
            <p:cNvPr id="14" name="TextBox 14"/>
            <p:cNvSpPr txBox="1"/>
            <p:nvPr/>
          </p:nvSpPr>
          <p:spPr>
            <a:xfrm>
              <a:off x="0" y="-57150"/>
              <a:ext cx="1285346" cy="199049"/>
            </a:xfrm>
            <a:prstGeom prst="rect">
              <a:avLst/>
            </a:prstGeom>
          </p:spPr>
          <p:txBody>
            <a:bodyPr lIns="50800" tIns="50800" rIns="50800" bIns="50800" rtlCol="0" anchor="ctr"/>
            <a:lstStyle/>
            <a:p>
              <a:pPr algn="ctr">
                <a:lnSpc>
                  <a:spcPts val="3105"/>
                </a:lnSpc>
              </a:pPr>
            </a:p>
          </p:txBody>
        </p:sp>
      </p:grpSp>
      <p:grpSp>
        <p:nvGrpSpPr>
          <p:cNvPr id="15" name="Group 15"/>
          <p:cNvGrpSpPr/>
          <p:nvPr>
            <p:custDataLst>
              <p:tags r:id="rId11"/>
            </p:custDataLst>
          </p:nvPr>
        </p:nvGrpSpPr>
        <p:grpSpPr>
          <a:xfrm rot="-10800000">
            <a:off x="9982200" y="1917065"/>
            <a:ext cx="6129655" cy="3307715"/>
            <a:chOff x="0" y="0"/>
            <a:chExt cx="1285346" cy="948276"/>
          </a:xfrm>
        </p:grpSpPr>
        <p:sp>
          <p:nvSpPr>
            <p:cNvPr id="16" name="Freeform 16"/>
            <p:cNvSpPr/>
            <p:nvPr>
              <p:custDataLst>
                <p:tags r:id="rId12"/>
              </p:custDataLst>
            </p:nvPr>
          </p:nvSpPr>
          <p:spPr>
            <a:xfrm>
              <a:off x="0" y="0"/>
              <a:ext cx="1285346" cy="948276"/>
            </a:xfrm>
            <a:custGeom>
              <a:avLst/>
              <a:gdLst/>
              <a:ahLst/>
              <a:cxnLst/>
              <a:rect l="l" t="t" r="r" b="b"/>
              <a:pathLst>
                <a:path w="1285346" h="948276">
                  <a:moveTo>
                    <a:pt x="26523" y="0"/>
                  </a:moveTo>
                  <a:lnTo>
                    <a:pt x="1258823" y="0"/>
                  </a:lnTo>
                  <a:cubicBezTo>
                    <a:pt x="1265857" y="0"/>
                    <a:pt x="1272603" y="2794"/>
                    <a:pt x="1277577" y="7768"/>
                  </a:cubicBezTo>
                  <a:cubicBezTo>
                    <a:pt x="1282552" y="12743"/>
                    <a:pt x="1285346" y="19489"/>
                    <a:pt x="1285346" y="26523"/>
                  </a:cubicBezTo>
                  <a:lnTo>
                    <a:pt x="1285346" y="921753"/>
                  </a:lnTo>
                  <a:cubicBezTo>
                    <a:pt x="1285346" y="928787"/>
                    <a:pt x="1282552" y="935534"/>
                    <a:pt x="1277577" y="940508"/>
                  </a:cubicBezTo>
                  <a:cubicBezTo>
                    <a:pt x="1272603" y="945482"/>
                    <a:pt x="1265857" y="948276"/>
                    <a:pt x="1258823" y="948276"/>
                  </a:cubicBezTo>
                  <a:lnTo>
                    <a:pt x="26523" y="948276"/>
                  </a:lnTo>
                  <a:cubicBezTo>
                    <a:pt x="19489" y="948276"/>
                    <a:pt x="12743" y="945482"/>
                    <a:pt x="7768" y="940508"/>
                  </a:cubicBezTo>
                  <a:cubicBezTo>
                    <a:pt x="2794" y="935534"/>
                    <a:pt x="0" y="928787"/>
                    <a:pt x="0" y="921753"/>
                  </a:cubicBezTo>
                  <a:lnTo>
                    <a:pt x="0" y="26523"/>
                  </a:lnTo>
                  <a:cubicBezTo>
                    <a:pt x="0" y="19489"/>
                    <a:pt x="2794" y="12743"/>
                    <a:pt x="7768" y="7768"/>
                  </a:cubicBezTo>
                  <a:cubicBezTo>
                    <a:pt x="12743" y="2794"/>
                    <a:pt x="19489" y="0"/>
                    <a:pt x="26523" y="0"/>
                  </a:cubicBezTo>
                  <a:close/>
                </a:path>
              </a:pathLst>
            </a:custGeom>
            <a:solidFill>
              <a:srgbClr val="B3C2D8">
                <a:alpha val="31765"/>
              </a:srgbClr>
            </a:solidFill>
            <a:ln cap="rnd">
              <a:noFill/>
              <a:prstDash val="solid"/>
              <a:round/>
            </a:ln>
          </p:spPr>
        </p:sp>
        <p:sp>
          <p:nvSpPr>
            <p:cNvPr id="17" name="TextBox 17"/>
            <p:cNvSpPr txBox="1"/>
            <p:nvPr/>
          </p:nvSpPr>
          <p:spPr>
            <a:xfrm>
              <a:off x="0" y="-28575"/>
              <a:ext cx="1285346" cy="976851"/>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8" name="Group 18"/>
          <p:cNvGrpSpPr/>
          <p:nvPr>
            <p:custDataLst>
              <p:tags r:id="rId13"/>
            </p:custDataLst>
          </p:nvPr>
        </p:nvGrpSpPr>
        <p:grpSpPr>
          <a:xfrm rot="-10800000">
            <a:off x="9981894" y="1113048"/>
            <a:ext cx="6129713" cy="676706"/>
            <a:chOff x="0" y="0"/>
            <a:chExt cx="1285346" cy="141899"/>
          </a:xfrm>
        </p:grpSpPr>
        <p:sp>
          <p:nvSpPr>
            <p:cNvPr id="19" name="Freeform 19"/>
            <p:cNvSpPr/>
            <p:nvPr>
              <p:custDataLst>
                <p:tags r:id="rId14"/>
              </p:custDataLst>
            </p:nvPr>
          </p:nvSpPr>
          <p:spPr>
            <a:xfrm>
              <a:off x="0" y="0"/>
              <a:ext cx="1285346" cy="141899"/>
            </a:xfrm>
            <a:custGeom>
              <a:avLst/>
              <a:gdLst/>
              <a:ahLst/>
              <a:cxnLst/>
              <a:rect l="l" t="t" r="r" b="b"/>
              <a:pathLst>
                <a:path w="1285346" h="141899">
                  <a:moveTo>
                    <a:pt x="16419" y="0"/>
                  </a:moveTo>
                  <a:lnTo>
                    <a:pt x="1268927" y="0"/>
                  </a:lnTo>
                  <a:cubicBezTo>
                    <a:pt x="1273281" y="0"/>
                    <a:pt x="1277458" y="1730"/>
                    <a:pt x="1280537" y="4809"/>
                  </a:cubicBezTo>
                  <a:cubicBezTo>
                    <a:pt x="1283616" y="7888"/>
                    <a:pt x="1285346" y="12065"/>
                    <a:pt x="1285346" y="16419"/>
                  </a:cubicBezTo>
                  <a:lnTo>
                    <a:pt x="1285346" y="125480"/>
                  </a:lnTo>
                  <a:cubicBezTo>
                    <a:pt x="1285346" y="129835"/>
                    <a:pt x="1283616" y="134011"/>
                    <a:pt x="1280537" y="137090"/>
                  </a:cubicBezTo>
                  <a:cubicBezTo>
                    <a:pt x="1277458" y="140169"/>
                    <a:pt x="1273281" y="141899"/>
                    <a:pt x="1268927" y="141899"/>
                  </a:cubicBezTo>
                  <a:lnTo>
                    <a:pt x="16419" y="141899"/>
                  </a:lnTo>
                  <a:cubicBezTo>
                    <a:pt x="12065" y="141899"/>
                    <a:pt x="7888" y="140169"/>
                    <a:pt x="4809" y="137090"/>
                  </a:cubicBezTo>
                  <a:cubicBezTo>
                    <a:pt x="1730" y="134011"/>
                    <a:pt x="0" y="129835"/>
                    <a:pt x="0" y="125480"/>
                  </a:cubicBezTo>
                  <a:lnTo>
                    <a:pt x="0" y="16419"/>
                  </a:lnTo>
                  <a:cubicBezTo>
                    <a:pt x="0" y="12065"/>
                    <a:pt x="1730" y="7888"/>
                    <a:pt x="4809" y="4809"/>
                  </a:cubicBezTo>
                  <a:cubicBezTo>
                    <a:pt x="7888" y="1730"/>
                    <a:pt x="12065" y="0"/>
                    <a:pt x="16419" y="0"/>
                  </a:cubicBezTo>
                  <a:close/>
                </a:path>
              </a:pathLst>
            </a:custGeom>
            <a:solidFill>
              <a:srgbClr val="5B7396"/>
            </a:solidFill>
            <a:ln cap="sq">
              <a:noFill/>
              <a:prstDash val="solid"/>
              <a:miter/>
            </a:ln>
          </p:spPr>
        </p:sp>
        <p:sp>
          <p:nvSpPr>
            <p:cNvPr id="20" name="TextBox 20"/>
            <p:cNvSpPr txBox="1"/>
            <p:nvPr/>
          </p:nvSpPr>
          <p:spPr>
            <a:xfrm>
              <a:off x="0" y="-57150"/>
              <a:ext cx="1285346" cy="19904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21" name="Group 21"/>
          <p:cNvGrpSpPr/>
          <p:nvPr>
            <p:custDataLst>
              <p:tags r:id="rId15"/>
            </p:custDataLst>
          </p:nvPr>
        </p:nvGrpSpPr>
        <p:grpSpPr>
          <a:xfrm rot="0">
            <a:off x="8332296" y="2952405"/>
            <a:ext cx="1351629" cy="700045"/>
            <a:chOff x="0" y="0"/>
            <a:chExt cx="812800" cy="420971"/>
          </a:xfrm>
        </p:grpSpPr>
        <p:sp>
          <p:nvSpPr>
            <p:cNvPr id="22" name="Freeform 22"/>
            <p:cNvSpPr/>
            <p:nvPr>
              <p:custDataLst>
                <p:tags r:id="rId16"/>
              </p:custDataLst>
            </p:nvPr>
          </p:nvSpPr>
          <p:spPr>
            <a:xfrm>
              <a:off x="0" y="0"/>
              <a:ext cx="812800" cy="420971"/>
            </a:xfrm>
            <a:custGeom>
              <a:avLst/>
              <a:gdLst/>
              <a:ahLst/>
              <a:cxnLst/>
              <a:rect l="l" t="t" r="r" b="b"/>
              <a:pathLst>
                <a:path w="812800" h="420971">
                  <a:moveTo>
                    <a:pt x="273050" y="0"/>
                  </a:moveTo>
                  <a:lnTo>
                    <a:pt x="0" y="210485"/>
                  </a:lnTo>
                  <a:lnTo>
                    <a:pt x="273050" y="420971"/>
                  </a:lnTo>
                  <a:lnTo>
                    <a:pt x="273050" y="287621"/>
                  </a:lnTo>
                  <a:lnTo>
                    <a:pt x="539750" y="287621"/>
                  </a:lnTo>
                  <a:lnTo>
                    <a:pt x="539750" y="420971"/>
                  </a:lnTo>
                  <a:lnTo>
                    <a:pt x="812800" y="210485"/>
                  </a:lnTo>
                  <a:lnTo>
                    <a:pt x="539750" y="0"/>
                  </a:lnTo>
                  <a:lnTo>
                    <a:pt x="539750" y="133350"/>
                  </a:lnTo>
                  <a:lnTo>
                    <a:pt x="273050" y="133350"/>
                  </a:lnTo>
                  <a:lnTo>
                    <a:pt x="273050" y="0"/>
                  </a:lnTo>
                  <a:close/>
                </a:path>
              </a:pathLst>
            </a:custGeom>
            <a:solidFill>
              <a:srgbClr val="D9D9D9"/>
            </a:solidFill>
          </p:spPr>
        </p:sp>
        <p:sp>
          <p:nvSpPr>
            <p:cNvPr id="23" name="TextBox 23"/>
            <p:cNvSpPr txBox="1"/>
            <p:nvPr/>
          </p:nvSpPr>
          <p:spPr>
            <a:xfrm>
              <a:off x="101600" y="82550"/>
              <a:ext cx="609600" cy="198721"/>
            </a:xfrm>
            <a:prstGeom prst="rect">
              <a:avLst/>
            </a:prstGeom>
          </p:spPr>
          <p:txBody>
            <a:bodyPr lIns="50800" tIns="50800" rIns="50800" bIns="50800" rtlCol="0" anchor="ctr"/>
            <a:lstStyle/>
            <a:p>
              <a:pPr algn="ctr">
                <a:lnSpc>
                  <a:spcPts val="3360"/>
                </a:lnSpc>
              </a:pPr>
            </a:p>
          </p:txBody>
        </p:sp>
      </p:grpSp>
      <p:sp>
        <p:nvSpPr>
          <p:cNvPr id="24" name="TextBox 24"/>
          <p:cNvSpPr txBox="1"/>
          <p:nvPr>
            <p:custDataLst>
              <p:tags r:id="rId17"/>
            </p:custDataLst>
          </p:nvPr>
        </p:nvSpPr>
        <p:spPr>
          <a:xfrm>
            <a:off x="3353002" y="1105199"/>
            <a:ext cx="3259605" cy="560070"/>
          </a:xfrm>
          <a:prstGeom prst="rect">
            <a:avLst/>
          </a:prstGeom>
        </p:spPr>
        <p:txBody>
          <a:bodyPr lIns="0" tIns="0" rIns="0" bIns="0" rtlCol="0" anchor="t">
            <a:spAutoFit/>
          </a:bodyPr>
          <a:lstStyle/>
          <a:p>
            <a:pPr algn="ctr">
              <a:lnSpc>
                <a:spcPts val="4370"/>
              </a:lnSpc>
            </a:pPr>
            <a:r>
              <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Random Policy</a:t>
            </a:r>
            <a:endPar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25" name="TextBox 25"/>
          <p:cNvSpPr txBox="1"/>
          <p:nvPr>
            <p:custDataLst>
              <p:tags r:id="rId18"/>
            </p:custDataLst>
          </p:nvPr>
        </p:nvSpPr>
        <p:spPr>
          <a:xfrm>
            <a:off x="2121535" y="2103755"/>
            <a:ext cx="5390515" cy="2928620"/>
          </a:xfrm>
          <a:prstGeom prst="rect">
            <a:avLst/>
          </a:prstGeom>
        </p:spPr>
        <p:txBody>
          <a:bodyPr wrap="square" lIns="0" tIns="0" rIns="0" bIns="0" rtlCol="0" anchor="t">
            <a:spAutoFit/>
          </a:bodyPr>
          <a:lstStyle/>
          <a:p>
            <a:pPr algn="just">
              <a:lnSpc>
                <a:spcPts val="2855"/>
              </a:lnSpc>
            </a:pPr>
            <a:r>
              <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The random strategy performed the worst, with a win rate of ~5% and a draw rate of 15%, averaging 28 steps per game. Its lack of strategic targeting led to frequent errors, making it unsuitable for competitive play but ideal as a baseline. Decision time was minimal (&lt;1ms), yet it consistently failed against systematic opponents.</a:t>
            </a:r>
            <a:endPar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26" name="TextBox 26"/>
          <p:cNvSpPr txBox="1"/>
          <p:nvPr>
            <p:custDataLst>
              <p:tags r:id="rId19"/>
            </p:custDataLst>
          </p:nvPr>
        </p:nvSpPr>
        <p:spPr>
          <a:xfrm>
            <a:off x="11430918" y="1113454"/>
            <a:ext cx="3259605" cy="560070"/>
          </a:xfrm>
          <a:prstGeom prst="rect">
            <a:avLst/>
          </a:prstGeom>
        </p:spPr>
        <p:txBody>
          <a:bodyPr lIns="0" tIns="0" rIns="0" bIns="0" rtlCol="0" anchor="t">
            <a:spAutoFit/>
          </a:bodyPr>
          <a:lstStyle/>
          <a:p>
            <a:pPr algn="ctr">
              <a:lnSpc>
                <a:spcPts val="4370"/>
              </a:lnSpc>
            </a:pPr>
            <a:r>
              <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Greedy Algorithm</a:t>
            </a:r>
            <a:endPar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27" name="TextBox 27"/>
          <p:cNvSpPr txBox="1"/>
          <p:nvPr>
            <p:custDataLst>
              <p:tags r:id="rId20"/>
            </p:custDataLst>
          </p:nvPr>
        </p:nvSpPr>
        <p:spPr>
          <a:xfrm>
            <a:off x="10455814" y="2034078"/>
            <a:ext cx="5184412" cy="2928620"/>
          </a:xfrm>
          <a:prstGeom prst="rect">
            <a:avLst/>
          </a:prstGeom>
        </p:spPr>
        <p:txBody>
          <a:bodyPr lIns="0" tIns="0" rIns="0" bIns="0" rtlCol="0" anchor="t">
            <a:spAutoFit/>
          </a:bodyPr>
          <a:lstStyle/>
          <a:p>
            <a:pPr algn="just">
              <a:lnSpc>
                <a:spcPts val="2855"/>
              </a:lnSpc>
            </a:pPr>
            <a:r>
              <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Achieving a 65% win rate and 20% draw rate, the greedy strategy averaged 24 steps per game. Heuristic rules (e.g., prioritizing 3-in-a-row or blocking opponents) improved efficiency with ~1ms decision time. However, short-sightedness left it vulnerable to multi-step traps, limiting performance against advanced strategies.</a:t>
            </a:r>
            <a:endPar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grpSp>
        <p:nvGrpSpPr>
          <p:cNvPr id="29" name="Group 9"/>
          <p:cNvGrpSpPr/>
          <p:nvPr>
            <p:custDataLst>
              <p:tags r:id="rId21"/>
            </p:custDataLst>
          </p:nvPr>
        </p:nvGrpSpPr>
        <p:grpSpPr>
          <a:xfrm rot="-10800000">
            <a:off x="9984740" y="6421120"/>
            <a:ext cx="6129655" cy="3272155"/>
            <a:chOff x="0" y="0"/>
            <a:chExt cx="1285346" cy="948276"/>
          </a:xfrm>
        </p:grpSpPr>
        <p:sp>
          <p:nvSpPr>
            <p:cNvPr id="30" name="Freeform 10"/>
            <p:cNvSpPr/>
            <p:nvPr>
              <p:custDataLst>
                <p:tags r:id="rId22"/>
              </p:custDataLst>
            </p:nvPr>
          </p:nvSpPr>
          <p:spPr>
            <a:xfrm>
              <a:off x="0" y="0"/>
              <a:ext cx="1285346" cy="948276"/>
            </a:xfrm>
            <a:custGeom>
              <a:avLst/>
              <a:gdLst/>
              <a:ahLst/>
              <a:cxnLst/>
              <a:rect l="l" t="t" r="r" b="b"/>
              <a:pathLst>
                <a:path w="1285346" h="948276">
                  <a:moveTo>
                    <a:pt x="26523" y="0"/>
                  </a:moveTo>
                  <a:lnTo>
                    <a:pt x="1258823" y="0"/>
                  </a:lnTo>
                  <a:cubicBezTo>
                    <a:pt x="1265857" y="0"/>
                    <a:pt x="1272603" y="2794"/>
                    <a:pt x="1277577" y="7768"/>
                  </a:cubicBezTo>
                  <a:cubicBezTo>
                    <a:pt x="1282552" y="12743"/>
                    <a:pt x="1285346" y="19489"/>
                    <a:pt x="1285346" y="26523"/>
                  </a:cubicBezTo>
                  <a:lnTo>
                    <a:pt x="1285346" y="921753"/>
                  </a:lnTo>
                  <a:cubicBezTo>
                    <a:pt x="1285346" y="928787"/>
                    <a:pt x="1282552" y="935534"/>
                    <a:pt x="1277577" y="940508"/>
                  </a:cubicBezTo>
                  <a:cubicBezTo>
                    <a:pt x="1272603" y="945482"/>
                    <a:pt x="1265857" y="948276"/>
                    <a:pt x="1258823" y="948276"/>
                  </a:cubicBezTo>
                  <a:lnTo>
                    <a:pt x="26523" y="948276"/>
                  </a:lnTo>
                  <a:cubicBezTo>
                    <a:pt x="19489" y="948276"/>
                    <a:pt x="12743" y="945482"/>
                    <a:pt x="7768" y="940508"/>
                  </a:cubicBezTo>
                  <a:cubicBezTo>
                    <a:pt x="2794" y="935534"/>
                    <a:pt x="0" y="928787"/>
                    <a:pt x="0" y="921753"/>
                  </a:cubicBezTo>
                  <a:lnTo>
                    <a:pt x="0" y="26523"/>
                  </a:lnTo>
                  <a:cubicBezTo>
                    <a:pt x="0" y="19489"/>
                    <a:pt x="2794" y="12743"/>
                    <a:pt x="7768" y="7768"/>
                  </a:cubicBezTo>
                  <a:cubicBezTo>
                    <a:pt x="12743" y="2794"/>
                    <a:pt x="19489" y="0"/>
                    <a:pt x="26523" y="0"/>
                  </a:cubicBezTo>
                  <a:close/>
                </a:path>
              </a:pathLst>
            </a:custGeom>
            <a:solidFill>
              <a:srgbClr val="CBDCDE">
                <a:alpha val="31765"/>
              </a:srgbClr>
            </a:solidFill>
            <a:ln cap="rnd">
              <a:noFill/>
              <a:prstDash val="solid"/>
              <a:round/>
            </a:ln>
          </p:spPr>
        </p:sp>
        <p:sp>
          <p:nvSpPr>
            <p:cNvPr id="31" name="TextBox 11"/>
            <p:cNvSpPr txBox="1"/>
            <p:nvPr/>
          </p:nvSpPr>
          <p:spPr>
            <a:xfrm>
              <a:off x="0" y="-28575"/>
              <a:ext cx="1285346" cy="976851"/>
            </a:xfrm>
            <a:prstGeom prst="rect">
              <a:avLst/>
            </a:prstGeom>
          </p:spPr>
          <p:txBody>
            <a:bodyPr lIns="50800" tIns="50800" rIns="50800" bIns="50800" rtlCol="0" anchor="ctr"/>
            <a:p>
              <a:pPr marL="0" lvl="0" indent="0" algn="ctr">
                <a:lnSpc>
                  <a:spcPts val="2660"/>
                </a:lnSpc>
                <a:spcBef>
                  <a:spcPct val="0"/>
                </a:spcBef>
              </a:pPr>
            </a:p>
          </p:txBody>
        </p:sp>
      </p:grpSp>
      <p:grpSp>
        <p:nvGrpSpPr>
          <p:cNvPr id="32" name="Group 12"/>
          <p:cNvGrpSpPr/>
          <p:nvPr>
            <p:custDataLst>
              <p:tags r:id="rId23"/>
            </p:custDataLst>
          </p:nvPr>
        </p:nvGrpSpPr>
        <p:grpSpPr>
          <a:xfrm rot="-10800000">
            <a:off x="9982448" y="5591703"/>
            <a:ext cx="6129713" cy="676706"/>
            <a:chOff x="0" y="0"/>
            <a:chExt cx="1285346" cy="141899"/>
          </a:xfrm>
        </p:grpSpPr>
        <p:sp>
          <p:nvSpPr>
            <p:cNvPr id="33" name="Freeform 13"/>
            <p:cNvSpPr/>
            <p:nvPr>
              <p:custDataLst>
                <p:tags r:id="rId24"/>
              </p:custDataLst>
            </p:nvPr>
          </p:nvSpPr>
          <p:spPr>
            <a:xfrm>
              <a:off x="0" y="0"/>
              <a:ext cx="1285346" cy="141899"/>
            </a:xfrm>
            <a:custGeom>
              <a:avLst/>
              <a:gdLst/>
              <a:ahLst/>
              <a:cxnLst/>
              <a:rect l="l" t="t" r="r" b="b"/>
              <a:pathLst>
                <a:path w="1285346" h="141899">
                  <a:moveTo>
                    <a:pt x="16419" y="0"/>
                  </a:moveTo>
                  <a:lnTo>
                    <a:pt x="1268927" y="0"/>
                  </a:lnTo>
                  <a:cubicBezTo>
                    <a:pt x="1273281" y="0"/>
                    <a:pt x="1277458" y="1730"/>
                    <a:pt x="1280537" y="4809"/>
                  </a:cubicBezTo>
                  <a:cubicBezTo>
                    <a:pt x="1283616" y="7888"/>
                    <a:pt x="1285346" y="12065"/>
                    <a:pt x="1285346" y="16419"/>
                  </a:cubicBezTo>
                  <a:lnTo>
                    <a:pt x="1285346" y="125480"/>
                  </a:lnTo>
                  <a:cubicBezTo>
                    <a:pt x="1285346" y="129835"/>
                    <a:pt x="1283616" y="134011"/>
                    <a:pt x="1280537" y="137090"/>
                  </a:cubicBezTo>
                  <a:cubicBezTo>
                    <a:pt x="1277458" y="140169"/>
                    <a:pt x="1273281" y="141899"/>
                    <a:pt x="1268927" y="141899"/>
                  </a:cubicBezTo>
                  <a:lnTo>
                    <a:pt x="16419" y="141899"/>
                  </a:lnTo>
                  <a:cubicBezTo>
                    <a:pt x="12065" y="141899"/>
                    <a:pt x="7888" y="140169"/>
                    <a:pt x="4809" y="137090"/>
                  </a:cubicBezTo>
                  <a:cubicBezTo>
                    <a:pt x="1730" y="134011"/>
                    <a:pt x="0" y="129835"/>
                    <a:pt x="0" y="125480"/>
                  </a:cubicBezTo>
                  <a:lnTo>
                    <a:pt x="0" y="16419"/>
                  </a:lnTo>
                  <a:cubicBezTo>
                    <a:pt x="0" y="12065"/>
                    <a:pt x="1730" y="7888"/>
                    <a:pt x="4809" y="4809"/>
                  </a:cubicBezTo>
                  <a:cubicBezTo>
                    <a:pt x="7888" y="1730"/>
                    <a:pt x="12065" y="0"/>
                    <a:pt x="16419" y="0"/>
                  </a:cubicBezTo>
                  <a:close/>
                </a:path>
              </a:pathLst>
            </a:custGeom>
            <a:solidFill>
              <a:srgbClr val="CBDCDE"/>
            </a:solidFill>
          </p:spPr>
        </p:sp>
        <p:sp>
          <p:nvSpPr>
            <p:cNvPr id="34" name="TextBox 14"/>
            <p:cNvSpPr txBox="1"/>
            <p:nvPr/>
          </p:nvSpPr>
          <p:spPr>
            <a:xfrm>
              <a:off x="0" y="-57150"/>
              <a:ext cx="1285346" cy="199049"/>
            </a:xfrm>
            <a:prstGeom prst="rect">
              <a:avLst/>
            </a:prstGeom>
          </p:spPr>
          <p:txBody>
            <a:bodyPr lIns="50800" tIns="50800" rIns="50800" bIns="50800" rtlCol="0" anchor="ctr"/>
            <a:p>
              <a:pPr algn="ctr">
                <a:lnSpc>
                  <a:spcPts val="3105"/>
                </a:lnSpc>
              </a:pPr>
              <a:endParaRPr>
                <a:solidFill>
                  <a:srgbClr val="FF0000"/>
                </a:solidFill>
              </a:endParaRPr>
            </a:p>
          </p:txBody>
        </p:sp>
      </p:grpSp>
      <p:grpSp>
        <p:nvGrpSpPr>
          <p:cNvPr id="35" name="Group 15"/>
          <p:cNvGrpSpPr/>
          <p:nvPr>
            <p:custDataLst>
              <p:tags r:id="rId25"/>
            </p:custDataLst>
          </p:nvPr>
        </p:nvGrpSpPr>
        <p:grpSpPr>
          <a:xfrm rot="-10800000">
            <a:off x="1905000" y="6394450"/>
            <a:ext cx="6129655" cy="3307715"/>
            <a:chOff x="0" y="0"/>
            <a:chExt cx="1285346" cy="948276"/>
          </a:xfrm>
        </p:grpSpPr>
        <p:sp>
          <p:nvSpPr>
            <p:cNvPr id="36" name="Freeform 16"/>
            <p:cNvSpPr/>
            <p:nvPr>
              <p:custDataLst>
                <p:tags r:id="rId26"/>
              </p:custDataLst>
            </p:nvPr>
          </p:nvSpPr>
          <p:spPr>
            <a:xfrm>
              <a:off x="0" y="0"/>
              <a:ext cx="1285346" cy="948276"/>
            </a:xfrm>
            <a:custGeom>
              <a:avLst/>
              <a:gdLst/>
              <a:ahLst/>
              <a:cxnLst/>
              <a:rect l="l" t="t" r="r" b="b"/>
              <a:pathLst>
                <a:path w="1285346" h="948276">
                  <a:moveTo>
                    <a:pt x="26523" y="0"/>
                  </a:moveTo>
                  <a:lnTo>
                    <a:pt x="1258823" y="0"/>
                  </a:lnTo>
                  <a:cubicBezTo>
                    <a:pt x="1265857" y="0"/>
                    <a:pt x="1272603" y="2794"/>
                    <a:pt x="1277577" y="7768"/>
                  </a:cubicBezTo>
                  <a:cubicBezTo>
                    <a:pt x="1282552" y="12743"/>
                    <a:pt x="1285346" y="19489"/>
                    <a:pt x="1285346" y="26523"/>
                  </a:cubicBezTo>
                  <a:lnTo>
                    <a:pt x="1285346" y="921753"/>
                  </a:lnTo>
                  <a:cubicBezTo>
                    <a:pt x="1285346" y="928787"/>
                    <a:pt x="1282552" y="935534"/>
                    <a:pt x="1277577" y="940508"/>
                  </a:cubicBezTo>
                  <a:cubicBezTo>
                    <a:pt x="1272603" y="945482"/>
                    <a:pt x="1265857" y="948276"/>
                    <a:pt x="1258823" y="948276"/>
                  </a:cubicBezTo>
                  <a:lnTo>
                    <a:pt x="26523" y="948276"/>
                  </a:lnTo>
                  <a:cubicBezTo>
                    <a:pt x="19489" y="948276"/>
                    <a:pt x="12743" y="945482"/>
                    <a:pt x="7768" y="940508"/>
                  </a:cubicBezTo>
                  <a:cubicBezTo>
                    <a:pt x="2794" y="935534"/>
                    <a:pt x="0" y="928787"/>
                    <a:pt x="0" y="921753"/>
                  </a:cubicBezTo>
                  <a:lnTo>
                    <a:pt x="0" y="26523"/>
                  </a:lnTo>
                  <a:cubicBezTo>
                    <a:pt x="0" y="19489"/>
                    <a:pt x="2794" y="12743"/>
                    <a:pt x="7768" y="7768"/>
                  </a:cubicBezTo>
                  <a:cubicBezTo>
                    <a:pt x="12743" y="2794"/>
                    <a:pt x="19489" y="0"/>
                    <a:pt x="26523" y="0"/>
                  </a:cubicBezTo>
                  <a:close/>
                </a:path>
              </a:pathLst>
            </a:custGeom>
            <a:solidFill>
              <a:srgbClr val="B3C2D8">
                <a:alpha val="31765"/>
              </a:srgbClr>
            </a:solidFill>
            <a:ln cap="rnd">
              <a:noFill/>
              <a:prstDash val="solid"/>
              <a:round/>
            </a:ln>
          </p:spPr>
        </p:sp>
        <p:sp>
          <p:nvSpPr>
            <p:cNvPr id="37" name="TextBox 17"/>
            <p:cNvSpPr txBox="1"/>
            <p:nvPr/>
          </p:nvSpPr>
          <p:spPr>
            <a:xfrm>
              <a:off x="0" y="-28575"/>
              <a:ext cx="1285346" cy="976851"/>
            </a:xfrm>
            <a:prstGeom prst="rect">
              <a:avLst/>
            </a:prstGeom>
          </p:spPr>
          <p:txBody>
            <a:bodyPr lIns="50800" tIns="50800" rIns="50800" bIns="50800" rtlCol="0" anchor="ctr"/>
            <a:p>
              <a:pPr marL="0" lvl="0" indent="0" algn="ctr">
                <a:lnSpc>
                  <a:spcPts val="2660"/>
                </a:lnSpc>
                <a:spcBef>
                  <a:spcPct val="0"/>
                </a:spcBef>
              </a:pPr>
            </a:p>
          </p:txBody>
        </p:sp>
      </p:grpSp>
      <p:grpSp>
        <p:nvGrpSpPr>
          <p:cNvPr id="38" name="Group 18"/>
          <p:cNvGrpSpPr/>
          <p:nvPr>
            <p:custDataLst>
              <p:tags r:id="rId27"/>
            </p:custDataLst>
          </p:nvPr>
        </p:nvGrpSpPr>
        <p:grpSpPr>
          <a:xfrm rot="-10800000">
            <a:off x="1904694" y="5590433"/>
            <a:ext cx="6129713" cy="676706"/>
            <a:chOff x="0" y="0"/>
            <a:chExt cx="1285346" cy="141899"/>
          </a:xfrm>
        </p:grpSpPr>
        <p:sp>
          <p:nvSpPr>
            <p:cNvPr id="39" name="Freeform 19"/>
            <p:cNvSpPr/>
            <p:nvPr>
              <p:custDataLst>
                <p:tags r:id="rId28"/>
              </p:custDataLst>
            </p:nvPr>
          </p:nvSpPr>
          <p:spPr>
            <a:xfrm>
              <a:off x="0" y="0"/>
              <a:ext cx="1285346" cy="141899"/>
            </a:xfrm>
            <a:custGeom>
              <a:avLst/>
              <a:gdLst/>
              <a:ahLst/>
              <a:cxnLst/>
              <a:rect l="l" t="t" r="r" b="b"/>
              <a:pathLst>
                <a:path w="1285346" h="141899">
                  <a:moveTo>
                    <a:pt x="16419" y="0"/>
                  </a:moveTo>
                  <a:lnTo>
                    <a:pt x="1268927" y="0"/>
                  </a:lnTo>
                  <a:cubicBezTo>
                    <a:pt x="1273281" y="0"/>
                    <a:pt x="1277458" y="1730"/>
                    <a:pt x="1280537" y="4809"/>
                  </a:cubicBezTo>
                  <a:cubicBezTo>
                    <a:pt x="1283616" y="7888"/>
                    <a:pt x="1285346" y="12065"/>
                    <a:pt x="1285346" y="16419"/>
                  </a:cubicBezTo>
                  <a:lnTo>
                    <a:pt x="1285346" y="125480"/>
                  </a:lnTo>
                  <a:cubicBezTo>
                    <a:pt x="1285346" y="129835"/>
                    <a:pt x="1283616" y="134011"/>
                    <a:pt x="1280537" y="137090"/>
                  </a:cubicBezTo>
                  <a:cubicBezTo>
                    <a:pt x="1277458" y="140169"/>
                    <a:pt x="1273281" y="141899"/>
                    <a:pt x="1268927" y="141899"/>
                  </a:cubicBezTo>
                  <a:lnTo>
                    <a:pt x="16419" y="141899"/>
                  </a:lnTo>
                  <a:cubicBezTo>
                    <a:pt x="12065" y="141899"/>
                    <a:pt x="7888" y="140169"/>
                    <a:pt x="4809" y="137090"/>
                  </a:cubicBezTo>
                  <a:cubicBezTo>
                    <a:pt x="1730" y="134011"/>
                    <a:pt x="0" y="129835"/>
                    <a:pt x="0" y="125480"/>
                  </a:cubicBezTo>
                  <a:lnTo>
                    <a:pt x="0" y="16419"/>
                  </a:lnTo>
                  <a:cubicBezTo>
                    <a:pt x="0" y="12065"/>
                    <a:pt x="1730" y="7888"/>
                    <a:pt x="4809" y="4809"/>
                  </a:cubicBezTo>
                  <a:cubicBezTo>
                    <a:pt x="7888" y="1730"/>
                    <a:pt x="12065" y="0"/>
                    <a:pt x="16419" y="0"/>
                  </a:cubicBezTo>
                  <a:close/>
                </a:path>
              </a:pathLst>
            </a:custGeom>
            <a:solidFill>
              <a:srgbClr val="5B7396"/>
            </a:solidFill>
            <a:ln cap="sq">
              <a:noFill/>
              <a:prstDash val="solid"/>
              <a:miter/>
            </a:ln>
          </p:spPr>
        </p:sp>
        <p:sp>
          <p:nvSpPr>
            <p:cNvPr id="40" name="TextBox 20"/>
            <p:cNvSpPr txBox="1"/>
            <p:nvPr/>
          </p:nvSpPr>
          <p:spPr>
            <a:xfrm>
              <a:off x="0" y="-57150"/>
              <a:ext cx="1285346" cy="199049"/>
            </a:xfrm>
            <a:prstGeom prst="rect">
              <a:avLst/>
            </a:prstGeom>
          </p:spPr>
          <p:txBody>
            <a:bodyPr lIns="50800" tIns="50800" rIns="50800" bIns="50800" rtlCol="0" anchor="ctr"/>
            <a:p>
              <a:pPr marL="0" lvl="0" indent="0" algn="ctr">
                <a:lnSpc>
                  <a:spcPts val="3105"/>
                </a:lnSpc>
                <a:spcBef>
                  <a:spcPct val="0"/>
                </a:spcBef>
              </a:pPr>
            </a:p>
          </p:txBody>
        </p:sp>
      </p:grpSp>
      <p:grpSp>
        <p:nvGrpSpPr>
          <p:cNvPr id="41" name="Group 21"/>
          <p:cNvGrpSpPr/>
          <p:nvPr>
            <p:custDataLst>
              <p:tags r:id="rId29"/>
            </p:custDataLst>
          </p:nvPr>
        </p:nvGrpSpPr>
        <p:grpSpPr>
          <a:xfrm rot="0">
            <a:off x="8332931" y="7467890"/>
            <a:ext cx="1351629" cy="700045"/>
            <a:chOff x="0" y="0"/>
            <a:chExt cx="812800" cy="420971"/>
          </a:xfrm>
        </p:grpSpPr>
        <p:sp>
          <p:nvSpPr>
            <p:cNvPr id="42" name="Freeform 22"/>
            <p:cNvSpPr/>
            <p:nvPr>
              <p:custDataLst>
                <p:tags r:id="rId30"/>
              </p:custDataLst>
            </p:nvPr>
          </p:nvSpPr>
          <p:spPr>
            <a:xfrm>
              <a:off x="0" y="0"/>
              <a:ext cx="812800" cy="420971"/>
            </a:xfrm>
            <a:custGeom>
              <a:avLst/>
              <a:gdLst/>
              <a:ahLst/>
              <a:cxnLst/>
              <a:rect l="l" t="t" r="r" b="b"/>
              <a:pathLst>
                <a:path w="812800" h="420971">
                  <a:moveTo>
                    <a:pt x="273050" y="0"/>
                  </a:moveTo>
                  <a:lnTo>
                    <a:pt x="0" y="210485"/>
                  </a:lnTo>
                  <a:lnTo>
                    <a:pt x="273050" y="420971"/>
                  </a:lnTo>
                  <a:lnTo>
                    <a:pt x="273050" y="287621"/>
                  </a:lnTo>
                  <a:lnTo>
                    <a:pt x="539750" y="287621"/>
                  </a:lnTo>
                  <a:lnTo>
                    <a:pt x="539750" y="420971"/>
                  </a:lnTo>
                  <a:lnTo>
                    <a:pt x="812800" y="210485"/>
                  </a:lnTo>
                  <a:lnTo>
                    <a:pt x="539750" y="0"/>
                  </a:lnTo>
                  <a:lnTo>
                    <a:pt x="539750" y="133350"/>
                  </a:lnTo>
                  <a:lnTo>
                    <a:pt x="273050" y="133350"/>
                  </a:lnTo>
                  <a:lnTo>
                    <a:pt x="273050" y="0"/>
                  </a:lnTo>
                  <a:close/>
                </a:path>
              </a:pathLst>
            </a:custGeom>
            <a:solidFill>
              <a:srgbClr val="D9D9D9"/>
            </a:solidFill>
          </p:spPr>
        </p:sp>
        <p:sp>
          <p:nvSpPr>
            <p:cNvPr id="43" name="TextBox 23"/>
            <p:cNvSpPr txBox="1"/>
            <p:nvPr/>
          </p:nvSpPr>
          <p:spPr>
            <a:xfrm>
              <a:off x="101600" y="82550"/>
              <a:ext cx="609600" cy="198721"/>
            </a:xfrm>
            <a:prstGeom prst="rect">
              <a:avLst/>
            </a:prstGeom>
          </p:spPr>
          <p:txBody>
            <a:bodyPr lIns="50800" tIns="50800" rIns="50800" bIns="50800" rtlCol="0" anchor="ctr"/>
            <a:p>
              <a:pPr algn="ctr">
                <a:lnSpc>
                  <a:spcPts val="3360"/>
                </a:lnSpc>
              </a:pPr>
            </a:p>
          </p:txBody>
        </p:sp>
      </p:grpSp>
      <p:sp>
        <p:nvSpPr>
          <p:cNvPr id="44" name="TextBox 24"/>
          <p:cNvSpPr txBox="1"/>
          <p:nvPr>
            <p:custDataLst>
              <p:tags r:id="rId31"/>
            </p:custDataLst>
          </p:nvPr>
        </p:nvSpPr>
        <p:spPr>
          <a:xfrm>
            <a:off x="11432742" y="5583854"/>
            <a:ext cx="3259605" cy="560070"/>
          </a:xfrm>
          <a:prstGeom prst="rect">
            <a:avLst/>
          </a:prstGeom>
        </p:spPr>
        <p:txBody>
          <a:bodyPr lIns="0" tIns="0" rIns="0" bIns="0" rtlCol="0" anchor="t">
            <a:spAutoFit/>
          </a:bodyPr>
          <a:p>
            <a:pPr algn="ctr">
              <a:lnSpc>
                <a:spcPts val="4370"/>
              </a:lnSpc>
            </a:pPr>
            <a:r>
              <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Q-learning</a:t>
            </a:r>
            <a:r>
              <a:rPr lang="zh-CN" altLang="en-US"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a:t>
            </a:r>
            <a:r>
              <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DQN</a:t>
            </a:r>
            <a:r>
              <a:rPr lang="zh-CN" altLang="en-US"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a:t>
            </a:r>
            <a:endParaRPr lang="zh-CN" altLang="en-US"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45" name="TextBox 25"/>
          <p:cNvSpPr txBox="1"/>
          <p:nvPr>
            <p:custDataLst>
              <p:tags r:id="rId32"/>
            </p:custDataLst>
          </p:nvPr>
        </p:nvSpPr>
        <p:spPr>
          <a:xfrm>
            <a:off x="10134600" y="6515100"/>
            <a:ext cx="5817870" cy="3295015"/>
          </a:xfrm>
          <a:prstGeom prst="rect">
            <a:avLst/>
          </a:prstGeom>
        </p:spPr>
        <p:txBody>
          <a:bodyPr wrap="square" lIns="0" tIns="0" rIns="0" bIns="0" rtlCol="0" anchor="t">
            <a:spAutoFit/>
          </a:bodyPr>
          <a:p>
            <a:pPr algn="just">
              <a:lnSpc>
                <a:spcPts val="2855"/>
              </a:lnSpc>
            </a:pPr>
            <a:r>
              <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The DQN model achieved a 92% win rate and 6% draw rate, averaging 20 steps per game. After 10,000 training episodes, neural network inference took 5ms/step, handling complex states (e.g., scattered threats). Strengths included self-play learning for long-term strategy, but success relied on extensive offline training and hyperparameter tuning (e.g., learning rate, ε-decay).</a:t>
            </a:r>
            <a:endPar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46" name="TextBox 26"/>
          <p:cNvSpPr txBox="1"/>
          <p:nvPr>
            <p:custDataLst>
              <p:tags r:id="rId33"/>
            </p:custDataLst>
          </p:nvPr>
        </p:nvSpPr>
        <p:spPr>
          <a:xfrm>
            <a:off x="2514600" y="5626735"/>
            <a:ext cx="5057140" cy="560070"/>
          </a:xfrm>
          <a:prstGeom prst="rect">
            <a:avLst/>
          </a:prstGeom>
        </p:spPr>
        <p:txBody>
          <a:bodyPr wrap="square" lIns="0" tIns="0" rIns="0" bIns="0" rtlCol="0" anchor="t">
            <a:spAutoFit/>
          </a:bodyPr>
          <a:p>
            <a:pPr algn="ctr">
              <a:lnSpc>
                <a:spcPts val="4370"/>
              </a:lnSpc>
            </a:pPr>
            <a:r>
              <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Alpha-Beta Pruning</a:t>
            </a:r>
            <a:endPar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47" name="TextBox 27"/>
          <p:cNvSpPr txBox="1"/>
          <p:nvPr>
            <p:custDataLst>
              <p:tags r:id="rId34"/>
            </p:custDataLst>
          </p:nvPr>
        </p:nvSpPr>
        <p:spPr>
          <a:xfrm>
            <a:off x="2378614" y="6511463"/>
            <a:ext cx="5184412" cy="2928620"/>
          </a:xfrm>
          <a:prstGeom prst="rect">
            <a:avLst/>
          </a:prstGeom>
        </p:spPr>
        <p:txBody>
          <a:bodyPr lIns="0" tIns="0" rIns="0" bIns="0" rtlCol="0" anchor="t">
            <a:spAutoFit/>
          </a:bodyPr>
          <a:p>
            <a:pPr algn="just">
              <a:lnSpc>
                <a:spcPts val="2855"/>
              </a:lnSpc>
            </a:pPr>
            <a:r>
              <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With a 95% win rate and 4% draw rate, Alpha-Beta pruning dominated, ending games in 18 steps on average. A search depth of 4 balanced speed (~50ms/move) and precision, leveraging look-ahead tactics and evaluative metrics (e.g., line weights). Deeper searches exponentially increased computational costs.</a:t>
            </a:r>
            <a:endPar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grpSp>
        <p:nvGrpSpPr>
          <p:cNvPr id="48" name="Group 21"/>
          <p:cNvGrpSpPr/>
          <p:nvPr>
            <p:custDataLst>
              <p:tags r:id="rId35"/>
            </p:custDataLst>
          </p:nvPr>
        </p:nvGrpSpPr>
        <p:grpSpPr>
          <a:xfrm rot="5400000">
            <a:off x="7706995" y="5212080"/>
            <a:ext cx="2532380" cy="601345"/>
            <a:chOff x="0" y="0"/>
            <a:chExt cx="812800" cy="420971"/>
          </a:xfrm>
        </p:grpSpPr>
        <p:sp>
          <p:nvSpPr>
            <p:cNvPr id="49" name="Freeform 22"/>
            <p:cNvSpPr/>
            <p:nvPr>
              <p:custDataLst>
                <p:tags r:id="rId36"/>
              </p:custDataLst>
            </p:nvPr>
          </p:nvSpPr>
          <p:spPr>
            <a:xfrm>
              <a:off x="0" y="0"/>
              <a:ext cx="812800" cy="420971"/>
            </a:xfrm>
            <a:custGeom>
              <a:avLst/>
              <a:gdLst/>
              <a:ahLst/>
              <a:cxnLst/>
              <a:rect l="l" t="t" r="r" b="b"/>
              <a:pathLst>
                <a:path w="812800" h="420971">
                  <a:moveTo>
                    <a:pt x="273050" y="0"/>
                  </a:moveTo>
                  <a:lnTo>
                    <a:pt x="0" y="210485"/>
                  </a:lnTo>
                  <a:lnTo>
                    <a:pt x="273050" y="420971"/>
                  </a:lnTo>
                  <a:lnTo>
                    <a:pt x="273050" y="287621"/>
                  </a:lnTo>
                  <a:lnTo>
                    <a:pt x="539750" y="287621"/>
                  </a:lnTo>
                  <a:lnTo>
                    <a:pt x="539750" y="420971"/>
                  </a:lnTo>
                  <a:lnTo>
                    <a:pt x="812800" y="210485"/>
                  </a:lnTo>
                  <a:lnTo>
                    <a:pt x="539750" y="0"/>
                  </a:lnTo>
                  <a:lnTo>
                    <a:pt x="539750" y="133350"/>
                  </a:lnTo>
                  <a:lnTo>
                    <a:pt x="273050" y="133350"/>
                  </a:lnTo>
                  <a:lnTo>
                    <a:pt x="273050" y="0"/>
                  </a:lnTo>
                  <a:close/>
                </a:path>
              </a:pathLst>
            </a:custGeom>
            <a:solidFill>
              <a:srgbClr val="D9D9D9"/>
            </a:solidFill>
          </p:spPr>
        </p:sp>
        <p:sp>
          <p:nvSpPr>
            <p:cNvPr id="50" name="TextBox 23"/>
            <p:cNvSpPr txBox="1"/>
            <p:nvPr/>
          </p:nvSpPr>
          <p:spPr>
            <a:xfrm>
              <a:off x="101600" y="82550"/>
              <a:ext cx="609600" cy="198721"/>
            </a:xfrm>
            <a:prstGeom prst="rect">
              <a:avLst/>
            </a:prstGeom>
          </p:spPr>
          <p:txBody>
            <a:bodyPr lIns="50800" tIns="50800" rIns="50800" bIns="50800" rtlCol="0" anchor="ctr"/>
            <a:p>
              <a:pPr algn="ctr">
                <a:lnSpc>
                  <a:spcPts val="3360"/>
                </a:lnSpc>
              </a:p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rot="0">
            <a:off x="0" y="2476435"/>
            <a:ext cx="10212336" cy="5829913"/>
            <a:chOff x="0" y="0"/>
            <a:chExt cx="51489424" cy="29393752"/>
          </a:xfrm>
        </p:grpSpPr>
        <p:sp>
          <p:nvSpPr>
            <p:cNvPr id="10" name="Freeform 10"/>
            <p:cNvSpPr/>
            <p:nvPr/>
          </p:nvSpPr>
          <p:spPr>
            <a:xfrm>
              <a:off x="0" y="0"/>
              <a:ext cx="51489437" cy="29393744"/>
            </a:xfrm>
            <a:custGeom>
              <a:avLst/>
              <a:gdLst/>
              <a:ahLst/>
              <a:cxnLst/>
              <a:rect l="l" t="t" r="r" b="b"/>
              <a:pathLst>
                <a:path w="51489437" h="29393744">
                  <a:moveTo>
                    <a:pt x="0" y="0"/>
                  </a:moveTo>
                  <a:lnTo>
                    <a:pt x="51489437" y="0"/>
                  </a:lnTo>
                  <a:lnTo>
                    <a:pt x="51489437" y="29393744"/>
                  </a:lnTo>
                  <a:lnTo>
                    <a:pt x="0" y="29393744"/>
                  </a:lnTo>
                </a:path>
              </a:pathLst>
            </a:custGeom>
            <a:blipFill>
              <a:blip r:embed="rId1"/>
              <a:stretch>
                <a:fillRect l="-706" r="-706"/>
              </a:stretch>
            </a:blipFill>
          </p:spPr>
        </p:sp>
      </p:grpSp>
      <p:grpSp>
        <p:nvGrpSpPr>
          <p:cNvPr id="11" name="Group 11"/>
          <p:cNvGrpSpPr/>
          <p:nvPr/>
        </p:nvGrpSpPr>
        <p:grpSpPr>
          <a:xfrm rot="0">
            <a:off x="8738870" y="1943100"/>
            <a:ext cx="8934450" cy="7457440"/>
            <a:chOff x="-46828" y="-427807"/>
            <a:chExt cx="2721245" cy="1964100"/>
          </a:xfrm>
        </p:grpSpPr>
        <p:sp>
          <p:nvSpPr>
            <p:cNvPr id="12" name="Freeform 12"/>
            <p:cNvSpPr/>
            <p:nvPr/>
          </p:nvSpPr>
          <p:spPr>
            <a:xfrm>
              <a:off x="-46828" y="-427807"/>
              <a:ext cx="2721245" cy="1964100"/>
            </a:xfrm>
            <a:custGeom>
              <a:avLst/>
              <a:gdLst/>
              <a:ahLst/>
              <a:cxnLst/>
              <a:rect l="l" t="t" r="r" b="b"/>
              <a:pathLst>
                <a:path w="2674417" h="1137852">
                  <a:moveTo>
                    <a:pt x="0" y="0"/>
                  </a:moveTo>
                  <a:lnTo>
                    <a:pt x="2674417" y="0"/>
                  </a:lnTo>
                  <a:lnTo>
                    <a:pt x="2674417" y="1137852"/>
                  </a:lnTo>
                  <a:lnTo>
                    <a:pt x="0" y="1137852"/>
                  </a:lnTo>
                  <a:close/>
                </a:path>
              </a:pathLst>
            </a:custGeom>
            <a:solidFill>
              <a:srgbClr val="5B7396"/>
            </a:solidFill>
            <a:ln cap="sq">
              <a:noFill/>
              <a:prstDash val="solid"/>
              <a:miter/>
            </a:ln>
          </p:spPr>
        </p:sp>
        <p:sp>
          <p:nvSpPr>
            <p:cNvPr id="13" name="TextBox 13"/>
            <p:cNvSpPr txBox="1"/>
            <p:nvPr/>
          </p:nvSpPr>
          <p:spPr>
            <a:xfrm>
              <a:off x="0" y="-207015"/>
              <a:ext cx="2674417" cy="1175952"/>
            </a:xfrm>
            <a:prstGeom prst="rect">
              <a:avLst/>
            </a:prstGeom>
          </p:spPr>
          <p:txBody>
            <a:bodyPr lIns="50800" tIns="50800" rIns="50800" bIns="50800" rtlCol="0" anchor="ctr"/>
            <a:lstStyle/>
            <a:p>
              <a:pPr marL="0" lvl="0" indent="0" algn="ctr">
                <a:lnSpc>
                  <a:spcPts val="2660"/>
                </a:lnSpc>
                <a:spcBef>
                  <a:spcPct val="0"/>
                </a:spcBef>
              </a:pPr>
            </a:p>
          </p:txBody>
        </p:sp>
      </p:grpSp>
      <p:sp>
        <p:nvSpPr>
          <p:cNvPr id="2" name="Freeform 2"/>
          <p:cNvSpPr/>
          <p:nvPr/>
        </p:nvSpPr>
        <p:spPr>
          <a:xfrm>
            <a:off x="-325683" y="-1072367"/>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flipV="1">
            <a:off x="-2381475" y="-841578"/>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4343400" y="869315"/>
            <a:ext cx="11918315" cy="815340"/>
          </a:xfrm>
          <a:prstGeom prst="rect">
            <a:avLst/>
          </a:prstGeom>
        </p:spPr>
        <p:txBody>
          <a:bodyPr wrap="square" lIns="0" tIns="0" rIns="0" bIns="0" rtlCol="0" anchor="t">
            <a:spAutoFit/>
          </a:bodyPr>
          <a:lstStyle/>
          <a:p>
            <a:pPr algn="ctr">
              <a:lnSpc>
                <a:spcPts val="6360"/>
              </a:lnSpc>
            </a:pPr>
            <a:r>
              <a:rPr lang="en-US" altLang="zh-CN" sz="6600">
                <a:solidFill>
                  <a:srgbClr val="100F0D"/>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Core Project Contributions</a:t>
            </a:r>
            <a:endParaRPr lang="en-US" altLang="zh-CN" sz="6600">
              <a:solidFill>
                <a:srgbClr val="100F0D"/>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sp>
        <p:nvSpPr>
          <p:cNvPr id="14" name="TextBox 14"/>
          <p:cNvSpPr txBox="1"/>
          <p:nvPr/>
        </p:nvSpPr>
        <p:spPr>
          <a:xfrm>
            <a:off x="9219930" y="2171518"/>
            <a:ext cx="7906783" cy="7688580"/>
          </a:xfrm>
          <a:prstGeom prst="rect">
            <a:avLst/>
          </a:prstGeom>
        </p:spPr>
        <p:txBody>
          <a:bodyPr lIns="0" tIns="0" rIns="0" bIns="0" rtlCol="0" anchor="t">
            <a:spAutoFit/>
          </a:bodyPr>
          <a:lstStyle/>
          <a:p>
            <a:pPr algn="just">
              <a:lnSpc>
                <a:spcPts val="2855"/>
              </a:lnSpc>
            </a:pPr>
            <a:r>
              <a:rPr lang="en-US" altLang="zh-CN" sz="1700">
                <a:solidFill>
                  <a:schemeClr val="bg1"/>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Random Policy: As a baseline, it validated algorithm efficacy and quantified the “no-strategy” performance floor. Its minimal implementation (sampling legal moves) provided a debugging framework, highlighting the necessity of strategic decision-making.</a:t>
            </a:r>
            <a:endParaRPr lang="en-US" altLang="zh-CN" sz="1700">
              <a:solidFill>
                <a:schemeClr val="bg1"/>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algn="just">
              <a:lnSpc>
                <a:spcPts val="2855"/>
              </a:lnSpc>
            </a:pPr>
            <a:endParaRPr lang="en-US" altLang="zh-CN" sz="1700">
              <a:solidFill>
                <a:schemeClr val="bg1"/>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algn="just">
              <a:lnSpc>
                <a:spcPts val="2855"/>
              </a:lnSpc>
            </a:pPr>
            <a:r>
              <a:rPr lang="en-US" altLang="zh-CN" sz="1700">
                <a:solidFill>
                  <a:schemeClr val="bg1"/>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Greedy Algorithm: It demonstrated heuristic practicality in real-time contexts, inspiring evaluative functions for advanced algorithms (e.g., Alpha-Beta). Its code simplicity and speed (1ms/move) offered a template for lightweight AI applications.</a:t>
            </a:r>
            <a:endParaRPr lang="en-US" altLang="zh-CN" sz="1700">
              <a:solidFill>
                <a:schemeClr val="bg1"/>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algn="just">
              <a:lnSpc>
                <a:spcPts val="2855"/>
              </a:lnSpc>
            </a:pPr>
            <a:endParaRPr lang="en-US" altLang="zh-CN" sz="1700">
              <a:solidFill>
                <a:schemeClr val="bg1"/>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algn="just">
              <a:lnSpc>
                <a:spcPts val="2855"/>
              </a:lnSpc>
            </a:pPr>
            <a:r>
              <a:rPr lang="en-US" altLang="zh-CN" sz="1700">
                <a:solidFill>
                  <a:schemeClr val="bg1"/>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Alpha-Beta Pruning: The project delivered an efficient Alpha-Beta framework with custom evaluation metrics (line counts, center control), setting a performance benchmark. Modular design enabled depth scalability, while pruning techniques optimized computational overhead.</a:t>
            </a:r>
            <a:endParaRPr lang="en-US" altLang="zh-CN" sz="1700">
              <a:solidFill>
                <a:schemeClr val="bg1"/>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algn="just">
              <a:lnSpc>
                <a:spcPts val="2855"/>
              </a:lnSpc>
            </a:pPr>
            <a:endParaRPr lang="en-US" altLang="zh-CN" sz="1700">
              <a:solidFill>
                <a:schemeClr val="bg1"/>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algn="just">
              <a:lnSpc>
                <a:spcPts val="2855"/>
              </a:lnSpc>
            </a:pPr>
            <a:r>
              <a:rPr lang="en-US" altLang="zh-CN" sz="1700">
                <a:solidFill>
                  <a:schemeClr val="bg1"/>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Q-learning (DQN): The project built an end-to-end RL pipeline, covering state encoding, reward design, and DNN training, proving DQN’s viability in complex board games. Innovations like experience replay and target networks enhanced training stability and convergence.</a:t>
            </a:r>
            <a:endParaRPr lang="en-US" altLang="zh-CN" sz="1700">
              <a:solidFill>
                <a:schemeClr val="bg1"/>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algn="just">
              <a:lnSpc>
                <a:spcPts val="2855"/>
              </a:lnSpc>
            </a:pPr>
            <a:endParaRPr lang="en-US" altLang="zh-CN" sz="1700">
              <a:solidFill>
                <a:schemeClr val="bg1"/>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algn="just">
              <a:lnSpc>
                <a:spcPts val="2855"/>
              </a:lnSpc>
            </a:pPr>
            <a:endParaRPr lang="en-US" altLang="zh-CN" sz="1700">
              <a:solidFill>
                <a:schemeClr val="bg1"/>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8484">
            <a:off x="7745252" y="4842310"/>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58484">
            <a:off x="9730021" y="6474094"/>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0">
            <a:off x="1565391" y="6519718"/>
            <a:ext cx="3366158" cy="630807"/>
            <a:chOff x="0" y="0"/>
            <a:chExt cx="916223" cy="171697"/>
          </a:xfrm>
        </p:grpSpPr>
        <p:sp>
          <p:nvSpPr>
            <p:cNvPr id="5" name="Freeform 5"/>
            <p:cNvSpPr/>
            <p:nvPr/>
          </p:nvSpPr>
          <p:spPr>
            <a:xfrm>
              <a:off x="0" y="0"/>
              <a:ext cx="916223" cy="171697"/>
            </a:xfrm>
            <a:custGeom>
              <a:avLst/>
              <a:gdLst/>
              <a:ahLst/>
              <a:cxnLst/>
              <a:rect l="l" t="t" r="r" b="b"/>
              <a:pathLst>
                <a:path w="916223" h="171697">
                  <a:moveTo>
                    <a:pt x="85849" y="0"/>
                  </a:moveTo>
                  <a:lnTo>
                    <a:pt x="830375" y="0"/>
                  </a:lnTo>
                  <a:cubicBezTo>
                    <a:pt x="853143" y="0"/>
                    <a:pt x="874979" y="9045"/>
                    <a:pt x="891079" y="25144"/>
                  </a:cubicBezTo>
                  <a:cubicBezTo>
                    <a:pt x="907178" y="41244"/>
                    <a:pt x="916223" y="63080"/>
                    <a:pt x="916223" y="85849"/>
                  </a:cubicBezTo>
                  <a:lnTo>
                    <a:pt x="916223" y="85849"/>
                  </a:lnTo>
                  <a:cubicBezTo>
                    <a:pt x="916223" y="133261"/>
                    <a:pt x="877787" y="171697"/>
                    <a:pt x="830375" y="171697"/>
                  </a:cubicBezTo>
                  <a:lnTo>
                    <a:pt x="85849" y="171697"/>
                  </a:lnTo>
                  <a:cubicBezTo>
                    <a:pt x="38436" y="171697"/>
                    <a:pt x="0" y="133261"/>
                    <a:pt x="0" y="85849"/>
                  </a:cubicBezTo>
                  <a:lnTo>
                    <a:pt x="0" y="85849"/>
                  </a:lnTo>
                  <a:cubicBezTo>
                    <a:pt x="0" y="38436"/>
                    <a:pt x="38436" y="0"/>
                    <a:pt x="85849" y="0"/>
                  </a:cubicBezTo>
                  <a:close/>
                </a:path>
              </a:pathLst>
            </a:custGeom>
            <a:solidFill>
              <a:srgbClr val="5B7396"/>
            </a:solidFill>
          </p:spPr>
        </p:sp>
        <p:sp>
          <p:nvSpPr>
            <p:cNvPr id="6" name="TextBox 6"/>
            <p:cNvSpPr txBox="1"/>
            <p:nvPr/>
          </p:nvSpPr>
          <p:spPr>
            <a:xfrm>
              <a:off x="0" y="-57150"/>
              <a:ext cx="916223" cy="228847"/>
            </a:xfrm>
            <a:prstGeom prst="rect">
              <a:avLst/>
            </a:prstGeom>
          </p:spPr>
          <p:txBody>
            <a:bodyPr lIns="50800" tIns="50800" rIns="50800" bIns="50800" rtlCol="0" anchor="ctr"/>
            <a:lstStyle/>
            <a:p>
              <a:pPr algn="ctr">
                <a:lnSpc>
                  <a:spcPts val="3210"/>
                </a:lnSpc>
              </a:pPr>
            </a:p>
          </p:txBody>
        </p:sp>
      </p:grpSp>
      <p:sp>
        <p:nvSpPr>
          <p:cNvPr id="7" name="Freeform 7"/>
          <p:cNvSpPr/>
          <p:nvPr/>
        </p:nvSpPr>
        <p:spPr>
          <a:xfrm>
            <a:off x="1880431" y="6631268"/>
            <a:ext cx="382735" cy="407707"/>
          </a:xfrm>
          <a:custGeom>
            <a:avLst/>
            <a:gdLst/>
            <a:ahLst/>
            <a:cxnLst/>
            <a:rect l="l" t="t" r="r" b="b"/>
            <a:pathLst>
              <a:path w="382735" h="407707">
                <a:moveTo>
                  <a:pt x="0" y="0"/>
                </a:moveTo>
                <a:lnTo>
                  <a:pt x="382735" y="0"/>
                </a:lnTo>
                <a:lnTo>
                  <a:pt x="382735" y="407706"/>
                </a:lnTo>
                <a:lnTo>
                  <a:pt x="0" y="4077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rot="0">
            <a:off x="5162608" y="6519718"/>
            <a:ext cx="3366158" cy="630807"/>
            <a:chOff x="0" y="0"/>
            <a:chExt cx="916223" cy="171697"/>
          </a:xfrm>
        </p:grpSpPr>
        <p:sp>
          <p:nvSpPr>
            <p:cNvPr id="9" name="Freeform 9"/>
            <p:cNvSpPr/>
            <p:nvPr/>
          </p:nvSpPr>
          <p:spPr>
            <a:xfrm>
              <a:off x="0" y="0"/>
              <a:ext cx="916223" cy="171697"/>
            </a:xfrm>
            <a:custGeom>
              <a:avLst/>
              <a:gdLst/>
              <a:ahLst/>
              <a:cxnLst/>
              <a:rect l="l" t="t" r="r" b="b"/>
              <a:pathLst>
                <a:path w="916223" h="171697">
                  <a:moveTo>
                    <a:pt x="85849" y="0"/>
                  </a:moveTo>
                  <a:lnTo>
                    <a:pt x="830375" y="0"/>
                  </a:lnTo>
                  <a:cubicBezTo>
                    <a:pt x="853143" y="0"/>
                    <a:pt x="874979" y="9045"/>
                    <a:pt x="891079" y="25144"/>
                  </a:cubicBezTo>
                  <a:cubicBezTo>
                    <a:pt x="907178" y="41244"/>
                    <a:pt x="916223" y="63080"/>
                    <a:pt x="916223" y="85849"/>
                  </a:cubicBezTo>
                  <a:lnTo>
                    <a:pt x="916223" y="85849"/>
                  </a:lnTo>
                  <a:cubicBezTo>
                    <a:pt x="916223" y="133261"/>
                    <a:pt x="877787" y="171697"/>
                    <a:pt x="830375" y="171697"/>
                  </a:cubicBezTo>
                  <a:lnTo>
                    <a:pt x="85849" y="171697"/>
                  </a:lnTo>
                  <a:cubicBezTo>
                    <a:pt x="38436" y="171697"/>
                    <a:pt x="0" y="133261"/>
                    <a:pt x="0" y="85849"/>
                  </a:cubicBezTo>
                  <a:lnTo>
                    <a:pt x="0" y="85849"/>
                  </a:lnTo>
                  <a:cubicBezTo>
                    <a:pt x="0" y="38436"/>
                    <a:pt x="38436" y="0"/>
                    <a:pt x="85849" y="0"/>
                  </a:cubicBezTo>
                  <a:close/>
                </a:path>
              </a:pathLst>
            </a:custGeom>
            <a:solidFill>
              <a:srgbClr val="000000">
                <a:alpha val="0"/>
              </a:srgbClr>
            </a:solidFill>
            <a:ln w="19050" cap="rnd">
              <a:solidFill>
                <a:srgbClr val="5B7396"/>
              </a:solidFill>
              <a:prstDash val="solid"/>
              <a:round/>
            </a:ln>
          </p:spPr>
        </p:sp>
        <p:sp>
          <p:nvSpPr>
            <p:cNvPr id="10" name="TextBox 10"/>
            <p:cNvSpPr txBox="1"/>
            <p:nvPr/>
          </p:nvSpPr>
          <p:spPr>
            <a:xfrm>
              <a:off x="0" y="-57150"/>
              <a:ext cx="916223" cy="228847"/>
            </a:xfrm>
            <a:prstGeom prst="rect">
              <a:avLst/>
            </a:prstGeom>
          </p:spPr>
          <p:txBody>
            <a:bodyPr lIns="50800" tIns="50800" rIns="50800" bIns="50800" rtlCol="0" anchor="ctr"/>
            <a:lstStyle/>
            <a:p>
              <a:pPr algn="ctr">
                <a:lnSpc>
                  <a:spcPts val="3210"/>
                </a:lnSpc>
              </a:pPr>
            </a:p>
          </p:txBody>
        </p:sp>
      </p:grpSp>
      <p:sp>
        <p:nvSpPr>
          <p:cNvPr id="11" name="Freeform 11"/>
          <p:cNvSpPr/>
          <p:nvPr/>
        </p:nvSpPr>
        <p:spPr>
          <a:xfrm>
            <a:off x="5477648" y="6631268"/>
            <a:ext cx="382735" cy="407707"/>
          </a:xfrm>
          <a:custGeom>
            <a:avLst/>
            <a:gdLst/>
            <a:ahLst/>
            <a:cxnLst/>
            <a:rect l="l" t="t" r="r" b="b"/>
            <a:pathLst>
              <a:path w="382735" h="407707">
                <a:moveTo>
                  <a:pt x="0" y="0"/>
                </a:moveTo>
                <a:lnTo>
                  <a:pt x="382735" y="0"/>
                </a:lnTo>
                <a:lnTo>
                  <a:pt x="382735" y="407706"/>
                </a:lnTo>
                <a:lnTo>
                  <a:pt x="0" y="4077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1828800" y="3771900"/>
            <a:ext cx="16993870" cy="1816735"/>
          </a:xfrm>
          <a:prstGeom prst="rect">
            <a:avLst/>
          </a:prstGeom>
        </p:spPr>
        <p:txBody>
          <a:bodyPr wrap="square" lIns="0" tIns="0" rIns="0" bIns="0" rtlCol="0" anchor="t">
            <a:spAutoFit/>
          </a:bodyPr>
          <a:lstStyle/>
          <a:p>
            <a:pPr algn="l">
              <a:lnSpc>
                <a:spcPts val="14170"/>
              </a:lnSpc>
            </a:pPr>
            <a:r>
              <a:rPr lang="en-US" sz="10195">
                <a:solidFill>
                  <a:srgbClr val="1E1E1E"/>
                </a:solidFill>
                <a:latin typeface="+mj-lt"/>
                <a:ea typeface="UD Digi Kyokasho N-B" panose="02020700000000000000" charset="-128"/>
                <a:cs typeface="+mj-lt"/>
                <a:sym typeface="字由点字倔强黑" panose="00020600040101010101" charset="-122"/>
              </a:rPr>
              <a:t>QUESTION &amp; ANSWER</a:t>
            </a:r>
            <a:endParaRPr lang="en-US" sz="10195">
              <a:solidFill>
                <a:srgbClr val="1E1E1E"/>
              </a:solidFill>
              <a:latin typeface="+mj-lt"/>
              <a:ea typeface="UD Digi Kyokasho N-B" panose="02020700000000000000" charset="-128"/>
              <a:cs typeface="+mj-lt"/>
              <a:sym typeface="字由点字倔强黑" panose="00020600040101010101" charset="-122"/>
            </a:endParaRPr>
          </a:p>
        </p:txBody>
      </p:sp>
      <p:sp>
        <p:nvSpPr>
          <p:cNvPr id="13" name="TextBox 13"/>
          <p:cNvSpPr txBox="1"/>
          <p:nvPr/>
        </p:nvSpPr>
        <p:spPr>
          <a:xfrm>
            <a:off x="1565391" y="2147615"/>
            <a:ext cx="6423473" cy="1695381"/>
          </a:xfrm>
          <a:prstGeom prst="rect">
            <a:avLst/>
          </a:prstGeom>
        </p:spPr>
        <p:txBody>
          <a:bodyPr lIns="0" tIns="0" rIns="0" bIns="0" rtlCol="0" anchor="t">
            <a:spAutoFit/>
          </a:bodyPr>
          <a:lstStyle/>
          <a:p>
            <a:pPr algn="l">
              <a:lnSpc>
                <a:spcPts val="12530"/>
              </a:lnSpc>
            </a:pPr>
            <a:r>
              <a:rPr lang="en-US" sz="8295" b="1">
                <a:solidFill>
                  <a:srgbClr val="5B7396"/>
                </a:solidFill>
                <a:latin typeface="Akzidenz-Grotesk Medium" panose="02000603030000020004"/>
                <a:ea typeface="Akzidenz-Grotesk Medium" panose="02000603030000020004"/>
                <a:cs typeface="Akzidenz-Grotesk Medium" panose="02000603030000020004"/>
                <a:sym typeface="Akzidenz-Grotesk Medium" panose="02000603030000020004"/>
              </a:rPr>
              <a:t>Thank you</a:t>
            </a:r>
            <a:endParaRPr lang="en-US" sz="8295" b="1">
              <a:solidFill>
                <a:srgbClr val="5B7396"/>
              </a:solidFill>
              <a:latin typeface="Akzidenz-Grotesk Medium" panose="02000603030000020004"/>
              <a:ea typeface="Akzidenz-Grotesk Medium" panose="02000603030000020004"/>
              <a:cs typeface="Akzidenz-Grotesk Medium" panose="02000603030000020004"/>
              <a:sym typeface="Akzidenz-Grotesk Medium" panose="02000603030000020004"/>
            </a:endParaRPr>
          </a:p>
        </p:txBody>
      </p:sp>
      <p:sp>
        <p:nvSpPr>
          <p:cNvPr id="15" name="TextBox 15"/>
          <p:cNvSpPr txBox="1"/>
          <p:nvPr/>
        </p:nvSpPr>
        <p:spPr>
          <a:xfrm>
            <a:off x="2373841" y="6609832"/>
            <a:ext cx="2409840" cy="398145"/>
          </a:xfrm>
          <a:prstGeom prst="rect">
            <a:avLst/>
          </a:prstGeom>
        </p:spPr>
        <p:txBody>
          <a:bodyPr lIns="0" tIns="0" rIns="0" bIns="0" rtlCol="0" anchor="t">
            <a:spAutoFit/>
          </a:bodyPr>
          <a:lstStyle/>
          <a:p>
            <a:pPr algn="l">
              <a:lnSpc>
                <a:spcPts val="3105"/>
              </a:lnSpc>
            </a:pPr>
            <a:r>
              <a:rPr lang="en-US" sz="222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group  17</a:t>
            </a:r>
            <a:endParaRPr lang="en-US" sz="222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6" name="TextBox 16"/>
          <p:cNvSpPr txBox="1"/>
          <p:nvPr/>
        </p:nvSpPr>
        <p:spPr>
          <a:xfrm>
            <a:off x="5971059" y="6609832"/>
            <a:ext cx="2409840" cy="398145"/>
          </a:xfrm>
          <a:prstGeom prst="rect">
            <a:avLst/>
          </a:prstGeom>
        </p:spPr>
        <p:txBody>
          <a:bodyPr lIns="0" tIns="0" rIns="0" bIns="0" rtlCol="0" anchor="t">
            <a:spAutoFit/>
          </a:bodyPr>
          <a:lstStyle/>
          <a:p>
            <a:pPr algn="l">
              <a:lnSpc>
                <a:spcPts val="3105"/>
              </a:lnSpc>
            </a:pPr>
            <a:r>
              <a:rPr lang="zh-CN" altLang="en-US" sz="2220">
                <a:solidFill>
                  <a:srgbClr val="1E1E1E"/>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章顺杰，罗天辰</a:t>
            </a:r>
            <a:endParaRPr lang="en-US" sz="2220">
              <a:solidFill>
                <a:srgbClr val="1E1E1E"/>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7" name="Freeform 17"/>
          <p:cNvSpPr/>
          <p:nvPr/>
        </p:nvSpPr>
        <p:spPr>
          <a:xfrm>
            <a:off x="1183168" y="-4844097"/>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9">
              <a:alphaModFix amt="35000"/>
              <a:extLst>
                <a:ext uri="{96DAC541-7B7A-43D3-8B79-37D633B846F1}">
                  <asvg:svgBlip xmlns:asvg="http://schemas.microsoft.com/office/drawing/2016/SVG/main" r:embed="rId10"/>
                </a:ext>
              </a:extLst>
            </a:blip>
            <a:stretch>
              <a:fillRect/>
            </a:stretch>
          </a:blipFill>
          <a:ln cap="sq">
            <a:noFill/>
            <a:prstDash val="solid"/>
            <a:miter/>
          </a:ln>
        </p:spPr>
      </p:sp>
      <p:sp>
        <p:nvSpPr>
          <p:cNvPr id="18" name="Freeform 18"/>
          <p:cNvSpPr/>
          <p:nvPr/>
        </p:nvSpPr>
        <p:spPr>
          <a:xfrm flipH="1" flipV="1">
            <a:off x="-2985814" y="-889353"/>
            <a:ext cx="6234284" cy="2864817"/>
          </a:xfrm>
          <a:custGeom>
            <a:avLst/>
            <a:gdLst/>
            <a:ahLst/>
            <a:cxnLst/>
            <a:rect l="l" t="t" r="r" b="b"/>
            <a:pathLst>
              <a:path w="6234284" h="2864817">
                <a:moveTo>
                  <a:pt x="6234284" y="2864816"/>
                </a:moveTo>
                <a:lnTo>
                  <a:pt x="0" y="2864816"/>
                </a:lnTo>
                <a:lnTo>
                  <a:pt x="0" y="0"/>
                </a:lnTo>
                <a:lnTo>
                  <a:pt x="6234284" y="0"/>
                </a:lnTo>
                <a:lnTo>
                  <a:pt x="6234284" y="2864816"/>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9" name="Freeform 19"/>
          <p:cNvSpPr/>
          <p:nvPr/>
        </p:nvSpPr>
        <p:spPr>
          <a:xfrm rot="-158484">
            <a:off x="11596700" y="6508618"/>
            <a:ext cx="13022180" cy="5984032"/>
          </a:xfrm>
          <a:custGeom>
            <a:avLst/>
            <a:gdLst/>
            <a:ahLst/>
            <a:cxnLst/>
            <a:rect l="l" t="t" r="r" b="b"/>
            <a:pathLst>
              <a:path w="13022180" h="5984032">
                <a:moveTo>
                  <a:pt x="0" y="0"/>
                </a:moveTo>
                <a:lnTo>
                  <a:pt x="13022179" y="0"/>
                </a:lnTo>
                <a:lnTo>
                  <a:pt x="13022179" y="5984033"/>
                </a:lnTo>
                <a:lnTo>
                  <a:pt x="0" y="59840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072056">
            <a:off x="-4765044" y="-772803"/>
            <a:ext cx="9530089" cy="4585031"/>
            <a:chOff x="0" y="0"/>
            <a:chExt cx="12706785" cy="6113375"/>
          </a:xfrm>
        </p:grpSpPr>
        <p:sp>
          <p:nvSpPr>
            <p:cNvPr id="3" name="Freeform 3"/>
            <p:cNvSpPr/>
            <p:nvPr/>
          </p:nvSpPr>
          <p:spPr>
            <a:xfrm rot="-158484">
              <a:off x="97120" y="220153"/>
              <a:ext cx="9656526" cy="4437427"/>
            </a:xfrm>
            <a:custGeom>
              <a:avLst/>
              <a:gdLst/>
              <a:ahLst/>
              <a:cxnLst/>
              <a:rect l="l" t="t" r="r" b="b"/>
              <a:pathLst>
                <a:path w="9656526" h="4437427">
                  <a:moveTo>
                    <a:pt x="0" y="0"/>
                  </a:moveTo>
                  <a:lnTo>
                    <a:pt x="9656526" y="0"/>
                  </a:lnTo>
                  <a:lnTo>
                    <a:pt x="9656526" y="4437427"/>
                  </a:lnTo>
                  <a:lnTo>
                    <a:pt x="0" y="443742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158484">
              <a:off x="1568914" y="1430194"/>
              <a:ext cx="9656526" cy="4437427"/>
            </a:xfrm>
            <a:custGeom>
              <a:avLst/>
              <a:gdLst/>
              <a:ahLst/>
              <a:cxnLst/>
              <a:rect l="l" t="t" r="r" b="b"/>
              <a:pathLst>
                <a:path w="9656526" h="4437427">
                  <a:moveTo>
                    <a:pt x="0" y="0"/>
                  </a:moveTo>
                  <a:lnTo>
                    <a:pt x="9656527" y="0"/>
                  </a:lnTo>
                  <a:lnTo>
                    <a:pt x="9656527" y="4437426"/>
                  </a:lnTo>
                  <a:lnTo>
                    <a:pt x="0" y="44374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58484">
              <a:off x="2953139" y="1455795"/>
              <a:ext cx="9656526" cy="4437427"/>
            </a:xfrm>
            <a:custGeom>
              <a:avLst/>
              <a:gdLst/>
              <a:ahLst/>
              <a:cxnLst/>
              <a:rect l="l" t="t" r="r" b="b"/>
              <a:pathLst>
                <a:path w="9656526" h="4437427">
                  <a:moveTo>
                    <a:pt x="0" y="0"/>
                  </a:moveTo>
                  <a:lnTo>
                    <a:pt x="9656527" y="0"/>
                  </a:lnTo>
                  <a:lnTo>
                    <a:pt x="9656527" y="4437427"/>
                  </a:lnTo>
                  <a:lnTo>
                    <a:pt x="0" y="44374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6" name="TextBox 6"/>
          <p:cNvSpPr txBox="1"/>
          <p:nvPr/>
        </p:nvSpPr>
        <p:spPr>
          <a:xfrm>
            <a:off x="5334000" y="1833880"/>
            <a:ext cx="7935595" cy="1967865"/>
          </a:xfrm>
          <a:prstGeom prst="rect">
            <a:avLst/>
          </a:prstGeom>
        </p:spPr>
        <p:txBody>
          <a:bodyPr wrap="square" lIns="0" tIns="0" rIns="0" bIns="0" rtlCol="0" anchor="t">
            <a:spAutoFit/>
          </a:bodyPr>
          <a:lstStyle/>
          <a:p>
            <a:pPr algn="ctr">
              <a:lnSpc>
                <a:spcPts val="15345"/>
              </a:lnSpc>
            </a:pPr>
            <a:r>
              <a:rPr lang="en-US" altLang="zh-CN" sz="106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Contents</a:t>
            </a:r>
            <a:endParaRPr lang="en-US" altLang="zh-CN" sz="106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grpSp>
        <p:nvGrpSpPr>
          <p:cNvPr id="7" name="Group 7"/>
          <p:cNvGrpSpPr/>
          <p:nvPr>
            <p:custDataLst>
              <p:tags r:id="rId7"/>
            </p:custDataLst>
          </p:nvPr>
        </p:nvGrpSpPr>
        <p:grpSpPr>
          <a:xfrm rot="0">
            <a:off x="2996838" y="4610100"/>
            <a:ext cx="5623387" cy="1370682"/>
            <a:chOff x="0" y="0"/>
            <a:chExt cx="1481057" cy="361003"/>
          </a:xfrm>
        </p:grpSpPr>
        <p:sp>
          <p:nvSpPr>
            <p:cNvPr id="8" name="Freeform 8"/>
            <p:cNvSpPr/>
            <p:nvPr>
              <p:custDataLst>
                <p:tags r:id="rId8"/>
              </p:custDataLst>
            </p:nvPr>
          </p:nvSpPr>
          <p:spPr>
            <a:xfrm>
              <a:off x="0" y="0"/>
              <a:ext cx="1481056" cy="361003"/>
            </a:xfrm>
            <a:custGeom>
              <a:avLst/>
              <a:gdLst/>
              <a:ahLst/>
              <a:cxnLst/>
              <a:rect l="l" t="t" r="r" b="b"/>
              <a:pathLst>
                <a:path w="1481056" h="361003">
                  <a:moveTo>
                    <a:pt x="0" y="0"/>
                  </a:moveTo>
                  <a:lnTo>
                    <a:pt x="1481056" y="0"/>
                  </a:lnTo>
                  <a:lnTo>
                    <a:pt x="1481056" y="361003"/>
                  </a:lnTo>
                  <a:lnTo>
                    <a:pt x="0" y="361003"/>
                  </a:lnTo>
                  <a:close/>
                </a:path>
              </a:pathLst>
            </a:custGeom>
            <a:solidFill>
              <a:srgbClr val="CBDCDE">
                <a:alpha val="48627"/>
              </a:srgbClr>
            </a:solidFill>
            <a:ln cap="sq">
              <a:noFill/>
              <a:prstDash val="solid"/>
              <a:miter/>
            </a:ln>
          </p:spPr>
        </p:sp>
        <p:sp>
          <p:nvSpPr>
            <p:cNvPr id="9" name="TextBox 9"/>
            <p:cNvSpPr txBox="1"/>
            <p:nvPr/>
          </p:nvSpPr>
          <p:spPr>
            <a:xfrm>
              <a:off x="0" y="-57150"/>
              <a:ext cx="1481057" cy="418153"/>
            </a:xfrm>
            <a:prstGeom prst="rect">
              <a:avLst/>
            </a:prstGeom>
          </p:spPr>
          <p:txBody>
            <a:bodyPr lIns="50800" tIns="50800" rIns="50800" bIns="50800" rtlCol="0" anchor="ctr"/>
            <a:lstStyle/>
            <a:p>
              <a:pPr algn="ctr">
                <a:lnSpc>
                  <a:spcPts val="3105"/>
                </a:lnSpc>
              </a:pPr>
            </a:p>
          </p:txBody>
        </p:sp>
      </p:grpSp>
      <p:sp>
        <p:nvSpPr>
          <p:cNvPr id="10" name="TextBox 10"/>
          <p:cNvSpPr txBox="1"/>
          <p:nvPr>
            <p:custDataLst>
              <p:tags r:id="rId9"/>
            </p:custDataLst>
          </p:nvPr>
        </p:nvSpPr>
        <p:spPr>
          <a:xfrm>
            <a:off x="3744825" y="4790871"/>
            <a:ext cx="4882260" cy="676910"/>
          </a:xfrm>
          <a:prstGeom prst="rect">
            <a:avLst/>
          </a:prstGeom>
        </p:spPr>
        <p:txBody>
          <a:bodyPr lIns="0" tIns="0" rIns="0" bIns="0" rtlCol="0" anchor="t">
            <a:spAutoFit/>
          </a:bodyPr>
          <a:lstStyle/>
          <a:p>
            <a:pPr algn="l">
              <a:lnSpc>
                <a:spcPts val="5280"/>
              </a:lnSpc>
            </a:pPr>
            <a:r>
              <a:rPr lang="en-US" sz="44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introduction</a:t>
            </a:r>
            <a:endParaRPr lang="en-US" sz="44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11" name="TextBox 11"/>
          <p:cNvSpPr txBox="1"/>
          <p:nvPr>
            <p:custDataLst>
              <p:tags r:id="rId10"/>
            </p:custDataLst>
          </p:nvPr>
        </p:nvSpPr>
        <p:spPr>
          <a:xfrm>
            <a:off x="3810230" y="5527597"/>
            <a:ext cx="4779843" cy="215265"/>
          </a:xfrm>
          <a:prstGeom prst="rect">
            <a:avLst/>
          </a:prstGeom>
        </p:spPr>
        <p:txBody>
          <a:bodyPr lIns="0" tIns="0" rIns="0" bIns="0" rtlCol="0" anchor="t">
            <a:spAutoFit/>
          </a:bodyPr>
          <a:lstStyle/>
          <a:p>
            <a:pPr marL="0" lvl="0" indent="0" algn="l">
              <a:lnSpc>
                <a:spcPts val="1680"/>
              </a:lnSpc>
              <a:spcBef>
                <a:spcPct val="0"/>
              </a:spcBef>
            </a:pPr>
            <a:r>
              <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rPr>
              <a:t>Gaming  Background </a:t>
            </a:r>
            <a:endPar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endParaRPr>
          </a:p>
        </p:txBody>
      </p:sp>
      <p:grpSp>
        <p:nvGrpSpPr>
          <p:cNvPr id="12" name="Group 12"/>
          <p:cNvGrpSpPr/>
          <p:nvPr>
            <p:custDataLst>
              <p:tags r:id="rId11"/>
            </p:custDataLst>
          </p:nvPr>
        </p:nvGrpSpPr>
        <p:grpSpPr>
          <a:xfrm rot="0">
            <a:off x="2568467" y="4867071"/>
            <a:ext cx="856741" cy="856741"/>
            <a:chOff x="0" y="0"/>
            <a:chExt cx="812800" cy="812800"/>
          </a:xfrm>
        </p:grpSpPr>
        <p:sp>
          <p:nvSpPr>
            <p:cNvPr id="13" name="Freeform 13"/>
            <p:cNvSpPr/>
            <p:nvPr>
              <p:custDataLst>
                <p:tags r:id="rId12"/>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7396"/>
            </a:solidFill>
            <a:ln cap="sq">
              <a:noFill/>
              <a:prstDash val="solid"/>
              <a:miter/>
            </a:ln>
          </p:spPr>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3105"/>
                </a:lnSpc>
              </a:pPr>
            </a:p>
          </p:txBody>
        </p:sp>
      </p:grpSp>
      <p:sp>
        <p:nvSpPr>
          <p:cNvPr id="15" name="TextBox 15"/>
          <p:cNvSpPr txBox="1"/>
          <p:nvPr>
            <p:custDataLst>
              <p:tags r:id="rId13"/>
            </p:custDataLst>
          </p:nvPr>
        </p:nvSpPr>
        <p:spPr>
          <a:xfrm>
            <a:off x="2526264" y="4953205"/>
            <a:ext cx="941146" cy="689644"/>
          </a:xfrm>
          <a:prstGeom prst="rect">
            <a:avLst/>
          </a:prstGeom>
        </p:spPr>
        <p:txBody>
          <a:bodyPr lIns="0" tIns="0" rIns="0" bIns="0" rtlCol="0" anchor="t">
            <a:spAutoFit/>
          </a:bodyPr>
          <a:lstStyle/>
          <a:p>
            <a:pPr algn="ctr">
              <a:lnSpc>
                <a:spcPts val="4725"/>
              </a:lnSpc>
            </a:pPr>
            <a:r>
              <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01</a:t>
            </a:r>
            <a:endPar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grpSp>
        <p:nvGrpSpPr>
          <p:cNvPr id="16" name="Group 16"/>
          <p:cNvGrpSpPr/>
          <p:nvPr>
            <p:custDataLst>
              <p:tags r:id="rId14"/>
            </p:custDataLst>
          </p:nvPr>
        </p:nvGrpSpPr>
        <p:grpSpPr>
          <a:xfrm rot="0">
            <a:off x="10131488" y="4610100"/>
            <a:ext cx="5623387" cy="1370682"/>
            <a:chOff x="0" y="0"/>
            <a:chExt cx="1481057" cy="361003"/>
          </a:xfrm>
        </p:grpSpPr>
        <p:sp>
          <p:nvSpPr>
            <p:cNvPr id="17" name="Freeform 17"/>
            <p:cNvSpPr/>
            <p:nvPr>
              <p:custDataLst>
                <p:tags r:id="rId15"/>
              </p:custDataLst>
            </p:nvPr>
          </p:nvSpPr>
          <p:spPr>
            <a:xfrm>
              <a:off x="0" y="0"/>
              <a:ext cx="1481056" cy="361003"/>
            </a:xfrm>
            <a:custGeom>
              <a:avLst/>
              <a:gdLst/>
              <a:ahLst/>
              <a:cxnLst/>
              <a:rect l="l" t="t" r="r" b="b"/>
              <a:pathLst>
                <a:path w="1481056" h="361003">
                  <a:moveTo>
                    <a:pt x="0" y="0"/>
                  </a:moveTo>
                  <a:lnTo>
                    <a:pt x="1481056" y="0"/>
                  </a:lnTo>
                  <a:lnTo>
                    <a:pt x="1481056" y="361003"/>
                  </a:lnTo>
                  <a:lnTo>
                    <a:pt x="0" y="361003"/>
                  </a:lnTo>
                  <a:close/>
                </a:path>
              </a:pathLst>
            </a:custGeom>
            <a:solidFill>
              <a:srgbClr val="CBDCDE">
                <a:alpha val="48627"/>
              </a:srgbClr>
            </a:solidFill>
            <a:ln cap="sq">
              <a:noFill/>
              <a:prstDash val="solid"/>
              <a:miter/>
            </a:ln>
          </p:spPr>
        </p:sp>
        <p:sp>
          <p:nvSpPr>
            <p:cNvPr id="18" name="TextBox 18"/>
            <p:cNvSpPr txBox="1"/>
            <p:nvPr/>
          </p:nvSpPr>
          <p:spPr>
            <a:xfrm>
              <a:off x="0" y="-57150"/>
              <a:ext cx="1481057" cy="418153"/>
            </a:xfrm>
            <a:prstGeom prst="rect">
              <a:avLst/>
            </a:prstGeom>
          </p:spPr>
          <p:txBody>
            <a:bodyPr lIns="50800" tIns="50800" rIns="50800" bIns="50800" rtlCol="0" anchor="ctr"/>
            <a:lstStyle/>
            <a:p>
              <a:pPr algn="ctr">
                <a:lnSpc>
                  <a:spcPts val="3105"/>
                </a:lnSpc>
              </a:pPr>
            </a:p>
          </p:txBody>
        </p:sp>
      </p:grpSp>
      <p:sp>
        <p:nvSpPr>
          <p:cNvPr id="19" name="TextBox 19"/>
          <p:cNvSpPr txBox="1"/>
          <p:nvPr>
            <p:custDataLst>
              <p:tags r:id="rId16"/>
            </p:custDataLst>
          </p:nvPr>
        </p:nvSpPr>
        <p:spPr>
          <a:xfrm>
            <a:off x="10879475" y="4790871"/>
            <a:ext cx="4882260" cy="676910"/>
          </a:xfrm>
          <a:prstGeom prst="rect">
            <a:avLst/>
          </a:prstGeom>
        </p:spPr>
        <p:txBody>
          <a:bodyPr lIns="0" tIns="0" rIns="0" bIns="0" rtlCol="0" anchor="t">
            <a:spAutoFit/>
          </a:bodyPr>
          <a:lstStyle/>
          <a:p>
            <a:pPr algn="l">
              <a:lnSpc>
                <a:spcPts val="5280"/>
              </a:lnSpc>
            </a:pPr>
            <a:r>
              <a:rPr lang="en-US" altLang="zh-CN" sz="44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formulation</a:t>
            </a:r>
            <a:endParaRPr lang="en-US" altLang="zh-CN" sz="44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20" name="TextBox 20"/>
          <p:cNvSpPr txBox="1"/>
          <p:nvPr>
            <p:custDataLst>
              <p:tags r:id="rId17"/>
            </p:custDataLst>
          </p:nvPr>
        </p:nvSpPr>
        <p:spPr>
          <a:xfrm>
            <a:off x="10879455" y="5504815"/>
            <a:ext cx="4779645" cy="398145"/>
          </a:xfrm>
          <a:prstGeom prst="rect">
            <a:avLst/>
          </a:prstGeom>
        </p:spPr>
        <p:txBody>
          <a:bodyPr lIns="0" tIns="0" rIns="0" bIns="0" rtlCol="0" anchor="t">
            <a:noAutofit/>
          </a:bodyPr>
          <a:lstStyle/>
          <a:p>
            <a:pPr marL="0" lvl="0" indent="0" algn="l">
              <a:lnSpc>
                <a:spcPts val="1680"/>
              </a:lnSpc>
              <a:spcBef>
                <a:spcPct val="0"/>
              </a:spcBef>
            </a:pPr>
            <a:r>
              <a:rPr lang="en-US" altLang="zh-CN" sz="2000">
                <a:solidFill>
                  <a:srgbClr val="5B7396"/>
                </a:solidFill>
                <a:latin typeface="Akzidenz-Grotesk" panose="02000503030000020003"/>
                <a:ea typeface="Akzidenz-Grotesk" panose="02000503030000020003"/>
                <a:cs typeface="Akzidenz-Grotesk" panose="02000503030000020003"/>
                <a:sym typeface="Akzidenz-Grotesk" panose="02000503030000020003"/>
              </a:rPr>
              <a:t>Description </a:t>
            </a:r>
            <a:r>
              <a:rPr lang="en-US" altLang="zh-CN" sz="2000">
                <a:solidFill>
                  <a:srgbClr val="5B7396"/>
                </a:solidFill>
                <a:latin typeface="Akzidenz-Grotesk" panose="02000503030000020003"/>
                <a:ea typeface="Akzidenz-Grotesk" panose="02000503030000020003"/>
                <a:cs typeface="Akzidenz-Grotesk" panose="02000503030000020003"/>
                <a:sym typeface="Akzidenz-Grotesk" panose="02000503030000020003"/>
              </a:rPr>
              <a:t>of this game</a:t>
            </a:r>
            <a:endParaRPr lang="zh-CN" alt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endParaRPr>
          </a:p>
        </p:txBody>
      </p:sp>
      <p:grpSp>
        <p:nvGrpSpPr>
          <p:cNvPr id="21" name="Group 21"/>
          <p:cNvGrpSpPr/>
          <p:nvPr>
            <p:custDataLst>
              <p:tags r:id="rId18"/>
            </p:custDataLst>
          </p:nvPr>
        </p:nvGrpSpPr>
        <p:grpSpPr>
          <a:xfrm rot="0">
            <a:off x="9703118" y="4867071"/>
            <a:ext cx="856741" cy="856741"/>
            <a:chOff x="0" y="0"/>
            <a:chExt cx="812800" cy="812800"/>
          </a:xfrm>
        </p:grpSpPr>
        <p:sp>
          <p:nvSpPr>
            <p:cNvPr id="22" name="Freeform 22"/>
            <p:cNvSpPr/>
            <p:nvPr>
              <p:custDataLst>
                <p:tags r:id="rId19"/>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7396"/>
            </a:solidFill>
            <a:ln cap="sq">
              <a:noFill/>
              <a:prstDash val="solid"/>
              <a:miter/>
            </a:ln>
          </p:spPr>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3105"/>
                </a:lnSpc>
              </a:pPr>
            </a:p>
          </p:txBody>
        </p:sp>
      </p:grpSp>
      <p:sp>
        <p:nvSpPr>
          <p:cNvPr id="24" name="TextBox 24"/>
          <p:cNvSpPr txBox="1"/>
          <p:nvPr>
            <p:custDataLst>
              <p:tags r:id="rId20"/>
            </p:custDataLst>
          </p:nvPr>
        </p:nvSpPr>
        <p:spPr>
          <a:xfrm>
            <a:off x="9660915" y="4953205"/>
            <a:ext cx="941146" cy="689644"/>
          </a:xfrm>
          <a:prstGeom prst="rect">
            <a:avLst/>
          </a:prstGeom>
        </p:spPr>
        <p:txBody>
          <a:bodyPr lIns="0" tIns="0" rIns="0" bIns="0" rtlCol="0" anchor="t">
            <a:spAutoFit/>
          </a:bodyPr>
          <a:lstStyle/>
          <a:p>
            <a:pPr algn="ctr">
              <a:lnSpc>
                <a:spcPts val="4725"/>
              </a:lnSpc>
            </a:pPr>
            <a:r>
              <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02</a:t>
            </a:r>
            <a:endPar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grpSp>
        <p:nvGrpSpPr>
          <p:cNvPr id="25" name="Group 25"/>
          <p:cNvGrpSpPr/>
          <p:nvPr>
            <p:custDataLst>
              <p:tags r:id="rId21"/>
            </p:custDataLst>
          </p:nvPr>
        </p:nvGrpSpPr>
        <p:grpSpPr>
          <a:xfrm rot="0">
            <a:off x="3039110" y="6674485"/>
            <a:ext cx="5623560" cy="1643380"/>
            <a:chOff x="0" y="0"/>
            <a:chExt cx="1481057" cy="361003"/>
          </a:xfrm>
        </p:grpSpPr>
        <p:sp>
          <p:nvSpPr>
            <p:cNvPr id="26" name="Freeform 26"/>
            <p:cNvSpPr/>
            <p:nvPr>
              <p:custDataLst>
                <p:tags r:id="rId22"/>
              </p:custDataLst>
            </p:nvPr>
          </p:nvSpPr>
          <p:spPr>
            <a:xfrm>
              <a:off x="0" y="0"/>
              <a:ext cx="1481056" cy="361003"/>
            </a:xfrm>
            <a:custGeom>
              <a:avLst/>
              <a:gdLst/>
              <a:ahLst/>
              <a:cxnLst/>
              <a:rect l="l" t="t" r="r" b="b"/>
              <a:pathLst>
                <a:path w="1481056" h="361003">
                  <a:moveTo>
                    <a:pt x="0" y="0"/>
                  </a:moveTo>
                  <a:lnTo>
                    <a:pt x="1481056" y="0"/>
                  </a:lnTo>
                  <a:lnTo>
                    <a:pt x="1481056" y="361003"/>
                  </a:lnTo>
                  <a:lnTo>
                    <a:pt x="0" y="361003"/>
                  </a:lnTo>
                  <a:close/>
                </a:path>
              </a:pathLst>
            </a:custGeom>
            <a:solidFill>
              <a:srgbClr val="CBDCDE">
                <a:alpha val="48627"/>
              </a:srgbClr>
            </a:solidFill>
            <a:ln cap="sq">
              <a:noFill/>
              <a:prstDash val="solid"/>
              <a:miter/>
            </a:ln>
          </p:spPr>
        </p:sp>
        <p:sp>
          <p:nvSpPr>
            <p:cNvPr id="27" name="TextBox 27"/>
            <p:cNvSpPr txBox="1"/>
            <p:nvPr/>
          </p:nvSpPr>
          <p:spPr>
            <a:xfrm>
              <a:off x="0" y="-57150"/>
              <a:ext cx="1481057" cy="418153"/>
            </a:xfrm>
            <a:prstGeom prst="rect">
              <a:avLst/>
            </a:prstGeom>
          </p:spPr>
          <p:txBody>
            <a:bodyPr lIns="50800" tIns="50800" rIns="50800" bIns="50800" rtlCol="0" anchor="ctr"/>
            <a:lstStyle/>
            <a:p>
              <a:pPr marL="0" lvl="0" indent="0" algn="ctr">
                <a:lnSpc>
                  <a:spcPts val="3105"/>
                </a:lnSpc>
                <a:spcBef>
                  <a:spcPct val="0"/>
                </a:spcBef>
              </a:pPr>
            </a:p>
          </p:txBody>
        </p:sp>
      </p:grpSp>
      <p:sp>
        <p:nvSpPr>
          <p:cNvPr id="28" name="TextBox 28"/>
          <p:cNvSpPr txBox="1"/>
          <p:nvPr>
            <p:custDataLst>
              <p:tags r:id="rId23"/>
            </p:custDataLst>
          </p:nvPr>
        </p:nvSpPr>
        <p:spPr>
          <a:xfrm>
            <a:off x="3538855" y="6591300"/>
            <a:ext cx="5873115" cy="1353820"/>
          </a:xfrm>
          <a:prstGeom prst="rect">
            <a:avLst/>
          </a:prstGeom>
        </p:spPr>
        <p:txBody>
          <a:bodyPr wrap="square" lIns="0" tIns="0" rIns="0" bIns="0" rtlCol="0" anchor="t">
            <a:spAutoFit/>
          </a:bodyPr>
          <a:lstStyle/>
          <a:p>
            <a:pPr algn="l">
              <a:lnSpc>
                <a:spcPts val="5280"/>
              </a:lnSpc>
            </a:pPr>
            <a:r>
              <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Solution  ideas   &amp; </a:t>
            </a:r>
            <a:endPar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a:p>
            <a:pPr algn="l">
              <a:lnSpc>
                <a:spcPts val="5280"/>
              </a:lnSpc>
            </a:pPr>
            <a:r>
              <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comparative experiments</a:t>
            </a:r>
            <a:endPar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30" name="Group 30"/>
          <p:cNvGrpSpPr/>
          <p:nvPr>
            <p:custDataLst>
              <p:tags r:id="rId24"/>
            </p:custDataLst>
          </p:nvPr>
        </p:nvGrpSpPr>
        <p:grpSpPr>
          <a:xfrm rot="0">
            <a:off x="2610670" y="6931565"/>
            <a:ext cx="856741" cy="856741"/>
            <a:chOff x="0" y="0"/>
            <a:chExt cx="812800" cy="812800"/>
          </a:xfrm>
        </p:grpSpPr>
        <p:sp>
          <p:nvSpPr>
            <p:cNvPr id="31" name="Freeform 31"/>
            <p:cNvSpPr/>
            <p:nvPr>
              <p:custDataLst>
                <p:tags r:id="rId25"/>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7396"/>
            </a:solidFill>
            <a:ln cap="sq">
              <a:noFill/>
              <a:prstDash val="solid"/>
              <a:miter/>
            </a:ln>
          </p:spPr>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3105"/>
                </a:lnSpc>
              </a:pPr>
            </a:p>
          </p:txBody>
        </p:sp>
      </p:grpSp>
      <p:sp>
        <p:nvSpPr>
          <p:cNvPr id="33" name="TextBox 33"/>
          <p:cNvSpPr txBox="1"/>
          <p:nvPr>
            <p:custDataLst>
              <p:tags r:id="rId26"/>
            </p:custDataLst>
          </p:nvPr>
        </p:nvSpPr>
        <p:spPr>
          <a:xfrm>
            <a:off x="2568467" y="7017699"/>
            <a:ext cx="941146" cy="689644"/>
          </a:xfrm>
          <a:prstGeom prst="rect">
            <a:avLst/>
          </a:prstGeom>
        </p:spPr>
        <p:txBody>
          <a:bodyPr lIns="0" tIns="0" rIns="0" bIns="0" rtlCol="0" anchor="t">
            <a:spAutoFit/>
          </a:bodyPr>
          <a:lstStyle/>
          <a:p>
            <a:pPr algn="ctr">
              <a:lnSpc>
                <a:spcPts val="4725"/>
              </a:lnSpc>
            </a:pPr>
            <a:r>
              <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03</a:t>
            </a:r>
            <a:endPar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grpSp>
        <p:nvGrpSpPr>
          <p:cNvPr id="34" name="Group 34"/>
          <p:cNvGrpSpPr/>
          <p:nvPr>
            <p:custDataLst>
              <p:tags r:id="rId27"/>
            </p:custDataLst>
          </p:nvPr>
        </p:nvGrpSpPr>
        <p:grpSpPr>
          <a:xfrm rot="0">
            <a:off x="10131425" y="6674485"/>
            <a:ext cx="5623560" cy="1647825"/>
            <a:chOff x="0" y="0"/>
            <a:chExt cx="1481057" cy="361003"/>
          </a:xfrm>
        </p:grpSpPr>
        <p:sp>
          <p:nvSpPr>
            <p:cNvPr id="35" name="Freeform 35"/>
            <p:cNvSpPr/>
            <p:nvPr>
              <p:custDataLst>
                <p:tags r:id="rId28"/>
              </p:custDataLst>
            </p:nvPr>
          </p:nvSpPr>
          <p:spPr>
            <a:xfrm>
              <a:off x="0" y="0"/>
              <a:ext cx="1481056" cy="361003"/>
            </a:xfrm>
            <a:custGeom>
              <a:avLst/>
              <a:gdLst/>
              <a:ahLst/>
              <a:cxnLst/>
              <a:rect l="l" t="t" r="r" b="b"/>
              <a:pathLst>
                <a:path w="1481056" h="361003">
                  <a:moveTo>
                    <a:pt x="0" y="0"/>
                  </a:moveTo>
                  <a:lnTo>
                    <a:pt x="1481056" y="0"/>
                  </a:lnTo>
                  <a:lnTo>
                    <a:pt x="1481056" y="361003"/>
                  </a:lnTo>
                  <a:lnTo>
                    <a:pt x="0" y="361003"/>
                  </a:lnTo>
                  <a:close/>
                </a:path>
              </a:pathLst>
            </a:custGeom>
            <a:solidFill>
              <a:srgbClr val="CBDCDE">
                <a:alpha val="48627"/>
              </a:srgbClr>
            </a:solidFill>
            <a:ln cap="sq">
              <a:noFill/>
              <a:prstDash val="solid"/>
              <a:miter/>
            </a:ln>
          </p:spPr>
        </p:sp>
        <p:sp>
          <p:nvSpPr>
            <p:cNvPr id="36" name="TextBox 36"/>
            <p:cNvSpPr txBox="1"/>
            <p:nvPr/>
          </p:nvSpPr>
          <p:spPr>
            <a:xfrm>
              <a:off x="0" y="-57150"/>
              <a:ext cx="1481057" cy="418153"/>
            </a:xfrm>
            <a:prstGeom prst="rect">
              <a:avLst/>
            </a:prstGeom>
          </p:spPr>
          <p:txBody>
            <a:bodyPr lIns="50800" tIns="50800" rIns="50800" bIns="50800" rtlCol="0" anchor="ctr"/>
            <a:lstStyle/>
            <a:p>
              <a:pPr algn="ctr">
                <a:lnSpc>
                  <a:spcPts val="3105"/>
                </a:lnSpc>
              </a:pPr>
            </a:p>
          </p:txBody>
        </p:sp>
      </p:grpSp>
      <p:sp>
        <p:nvSpPr>
          <p:cNvPr id="37" name="TextBox 37"/>
          <p:cNvSpPr txBox="1"/>
          <p:nvPr>
            <p:custDataLst>
              <p:tags r:id="rId29"/>
            </p:custDataLst>
          </p:nvPr>
        </p:nvSpPr>
        <p:spPr>
          <a:xfrm>
            <a:off x="10820400" y="6607810"/>
            <a:ext cx="7134225" cy="1353820"/>
          </a:xfrm>
          <a:prstGeom prst="rect">
            <a:avLst/>
          </a:prstGeom>
        </p:spPr>
        <p:txBody>
          <a:bodyPr wrap="square" lIns="0" tIns="0" rIns="0" bIns="0" rtlCol="0" anchor="t">
            <a:spAutoFit/>
          </a:bodyPr>
          <a:lstStyle/>
          <a:p>
            <a:pPr algn="l">
              <a:lnSpc>
                <a:spcPts val="5280"/>
              </a:lnSpc>
            </a:pPr>
            <a:r>
              <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Results  &amp; </a:t>
            </a:r>
            <a:endPar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a:p>
            <a:pPr algn="l">
              <a:lnSpc>
                <a:spcPts val="5280"/>
              </a:lnSpc>
            </a:pPr>
            <a:r>
              <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Contributions</a:t>
            </a:r>
            <a:endPar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8" name="TextBox 38"/>
          <p:cNvSpPr txBox="1"/>
          <p:nvPr>
            <p:custDataLst>
              <p:tags r:id="rId30"/>
            </p:custDataLst>
          </p:nvPr>
        </p:nvSpPr>
        <p:spPr>
          <a:xfrm>
            <a:off x="10982345" y="7962930"/>
            <a:ext cx="4779843" cy="215265"/>
          </a:xfrm>
          <a:prstGeom prst="rect">
            <a:avLst/>
          </a:prstGeom>
        </p:spPr>
        <p:txBody>
          <a:bodyPr lIns="0" tIns="0" rIns="0" bIns="0" rtlCol="0" anchor="t">
            <a:spAutoFit/>
          </a:bodyPr>
          <a:lstStyle/>
          <a:p>
            <a:pPr marL="0" lvl="0" indent="0" algn="l">
              <a:lnSpc>
                <a:spcPts val="1680"/>
              </a:lnSpc>
              <a:spcBef>
                <a:spcPct val="0"/>
              </a:spcBef>
            </a:pPr>
            <a:r>
              <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rPr>
              <a:t>Summary this project</a:t>
            </a:r>
            <a:endPar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endParaRPr>
          </a:p>
        </p:txBody>
      </p:sp>
      <p:grpSp>
        <p:nvGrpSpPr>
          <p:cNvPr id="39" name="Group 39"/>
          <p:cNvGrpSpPr/>
          <p:nvPr>
            <p:custDataLst>
              <p:tags r:id="rId31"/>
            </p:custDataLst>
          </p:nvPr>
        </p:nvGrpSpPr>
        <p:grpSpPr>
          <a:xfrm rot="0">
            <a:off x="9703118" y="6931565"/>
            <a:ext cx="856741" cy="856741"/>
            <a:chOff x="0" y="0"/>
            <a:chExt cx="812800" cy="812800"/>
          </a:xfrm>
        </p:grpSpPr>
        <p:sp>
          <p:nvSpPr>
            <p:cNvPr id="40" name="Freeform 40"/>
            <p:cNvSpPr/>
            <p:nvPr>
              <p:custDataLst>
                <p:tags r:id="rId32"/>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7396"/>
            </a:solidFill>
            <a:ln cap="sq">
              <a:noFill/>
              <a:prstDash val="solid"/>
              <a:miter/>
            </a:ln>
          </p:spPr>
        </p:sp>
        <p:sp>
          <p:nvSpPr>
            <p:cNvPr id="41" name="TextBox 41"/>
            <p:cNvSpPr txBox="1"/>
            <p:nvPr/>
          </p:nvSpPr>
          <p:spPr>
            <a:xfrm>
              <a:off x="76200" y="19050"/>
              <a:ext cx="660400" cy="717550"/>
            </a:xfrm>
            <a:prstGeom prst="rect">
              <a:avLst/>
            </a:prstGeom>
          </p:spPr>
          <p:txBody>
            <a:bodyPr lIns="50800" tIns="50800" rIns="50800" bIns="50800" rtlCol="0" anchor="ctr"/>
            <a:lstStyle/>
            <a:p>
              <a:pPr algn="ctr">
                <a:lnSpc>
                  <a:spcPts val="3105"/>
                </a:lnSpc>
              </a:pPr>
            </a:p>
          </p:txBody>
        </p:sp>
      </p:grpSp>
      <p:sp>
        <p:nvSpPr>
          <p:cNvPr id="42" name="TextBox 42"/>
          <p:cNvSpPr txBox="1"/>
          <p:nvPr>
            <p:custDataLst>
              <p:tags r:id="rId33"/>
            </p:custDataLst>
          </p:nvPr>
        </p:nvSpPr>
        <p:spPr>
          <a:xfrm>
            <a:off x="9660915" y="7017699"/>
            <a:ext cx="941146" cy="689644"/>
          </a:xfrm>
          <a:prstGeom prst="rect">
            <a:avLst/>
          </a:prstGeom>
        </p:spPr>
        <p:txBody>
          <a:bodyPr lIns="0" tIns="0" rIns="0" bIns="0" rtlCol="0" anchor="t">
            <a:spAutoFit/>
          </a:bodyPr>
          <a:lstStyle/>
          <a:p>
            <a:pPr algn="ctr">
              <a:lnSpc>
                <a:spcPts val="4725"/>
              </a:lnSpc>
            </a:pPr>
            <a:r>
              <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04</a:t>
            </a:r>
            <a:endPar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sp>
        <p:nvSpPr>
          <p:cNvPr id="43" name="Freeform 43"/>
          <p:cNvSpPr/>
          <p:nvPr/>
        </p:nvSpPr>
        <p:spPr>
          <a:xfrm rot="-158484">
            <a:off x="14155846" y="8689507"/>
            <a:ext cx="4443567" cy="2041935"/>
          </a:xfrm>
          <a:custGeom>
            <a:avLst/>
            <a:gdLst/>
            <a:ahLst/>
            <a:cxnLst/>
            <a:rect l="l" t="t" r="r" b="b"/>
            <a:pathLst>
              <a:path w="4443567" h="2041935">
                <a:moveTo>
                  <a:pt x="0" y="0"/>
                </a:moveTo>
                <a:lnTo>
                  <a:pt x="4443566" y="0"/>
                </a:lnTo>
                <a:lnTo>
                  <a:pt x="4443566" y="2041936"/>
                </a:lnTo>
                <a:lnTo>
                  <a:pt x="0" y="20419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4" name="Freeform 44"/>
          <p:cNvSpPr/>
          <p:nvPr/>
        </p:nvSpPr>
        <p:spPr>
          <a:xfrm rot="-158484">
            <a:off x="14833110" y="9246322"/>
            <a:ext cx="4443567" cy="2041935"/>
          </a:xfrm>
          <a:custGeom>
            <a:avLst/>
            <a:gdLst/>
            <a:ahLst/>
            <a:cxnLst/>
            <a:rect l="l" t="t" r="r" b="b"/>
            <a:pathLst>
              <a:path w="4443567" h="2041935">
                <a:moveTo>
                  <a:pt x="0" y="0"/>
                </a:moveTo>
                <a:lnTo>
                  <a:pt x="4443566" y="0"/>
                </a:lnTo>
                <a:lnTo>
                  <a:pt x="4443566" y="2041935"/>
                </a:lnTo>
                <a:lnTo>
                  <a:pt x="0" y="20419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5" name="Freeform 45"/>
          <p:cNvSpPr/>
          <p:nvPr/>
        </p:nvSpPr>
        <p:spPr>
          <a:xfrm rot="-158484">
            <a:off x="15470077" y="9258103"/>
            <a:ext cx="4443567" cy="2041935"/>
          </a:xfrm>
          <a:custGeom>
            <a:avLst/>
            <a:gdLst/>
            <a:ahLst/>
            <a:cxnLst/>
            <a:rect l="l" t="t" r="r" b="b"/>
            <a:pathLst>
              <a:path w="4443567" h="2041935">
                <a:moveTo>
                  <a:pt x="0" y="0"/>
                </a:moveTo>
                <a:lnTo>
                  <a:pt x="4443567" y="0"/>
                </a:lnTo>
                <a:lnTo>
                  <a:pt x="4443567" y="2041935"/>
                </a:lnTo>
                <a:lnTo>
                  <a:pt x="0" y="20419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6" name="TextBox 11"/>
          <p:cNvSpPr txBox="1"/>
          <p:nvPr>
            <p:custDataLst>
              <p:tags r:id="rId34"/>
            </p:custDataLst>
          </p:nvPr>
        </p:nvSpPr>
        <p:spPr>
          <a:xfrm>
            <a:off x="3744595" y="8045450"/>
            <a:ext cx="4779645" cy="240030"/>
          </a:xfrm>
          <a:prstGeom prst="rect">
            <a:avLst/>
          </a:prstGeom>
        </p:spPr>
        <p:txBody>
          <a:bodyPr lIns="0" tIns="0" rIns="0" bIns="0" rtlCol="0" anchor="t">
            <a:noAutofit/>
          </a:bodyPr>
          <a:p>
            <a:pPr marL="0" lvl="0" indent="0" algn="l">
              <a:lnSpc>
                <a:spcPts val="1680"/>
              </a:lnSpc>
              <a:spcBef>
                <a:spcPct val="0"/>
              </a:spcBef>
            </a:pPr>
            <a:r>
              <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rPr>
              <a:t>The Algorithm To Solve This </a:t>
            </a:r>
            <a:r>
              <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rPr>
              <a:t>Problem</a:t>
            </a:r>
            <a:endPar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endParaRPr>
          </a:p>
          <a:p>
            <a:pPr marL="0" lvl="0" indent="0" algn="l">
              <a:lnSpc>
                <a:spcPts val="1680"/>
              </a:lnSpc>
              <a:spcBef>
                <a:spcPct val="0"/>
              </a:spcBef>
            </a:pPr>
            <a:endPar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8484">
            <a:off x="11200883" y="4772850"/>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58484">
            <a:off x="8834007" y="7294984"/>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44221" y="-2432130"/>
            <a:ext cx="13022180" cy="5984032"/>
          </a:xfrm>
          <a:custGeom>
            <a:avLst/>
            <a:gdLst/>
            <a:ahLst/>
            <a:cxnLst/>
            <a:rect l="l" t="t" r="r" b="b"/>
            <a:pathLst>
              <a:path w="13022180" h="5984032">
                <a:moveTo>
                  <a:pt x="0" y="0"/>
                </a:moveTo>
                <a:lnTo>
                  <a:pt x="13022180" y="0"/>
                </a:lnTo>
                <a:lnTo>
                  <a:pt x="13022180" y="5984033"/>
                </a:lnTo>
                <a:lnTo>
                  <a:pt x="0" y="59840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3957189" y="-1361733"/>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flipV="1">
            <a:off x="-4129742" y="-1941097"/>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rot="450764">
            <a:off x="6139604" y="7473655"/>
            <a:ext cx="15581755" cy="7160224"/>
          </a:xfrm>
          <a:custGeom>
            <a:avLst/>
            <a:gdLst/>
            <a:ahLst/>
            <a:cxnLst/>
            <a:rect l="l" t="t" r="r" b="b"/>
            <a:pathLst>
              <a:path w="15581755" h="7160224">
                <a:moveTo>
                  <a:pt x="0" y="0"/>
                </a:moveTo>
                <a:lnTo>
                  <a:pt x="15581755" y="0"/>
                </a:lnTo>
                <a:lnTo>
                  <a:pt x="15581755" y="7160224"/>
                </a:lnTo>
                <a:lnTo>
                  <a:pt x="0" y="7160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rot="0">
            <a:off x="7725513" y="3564357"/>
            <a:ext cx="2836973" cy="835731"/>
            <a:chOff x="0" y="0"/>
            <a:chExt cx="1379566" cy="406400"/>
          </a:xfrm>
        </p:grpSpPr>
        <p:sp>
          <p:nvSpPr>
            <p:cNvPr id="9" name="Freeform 9"/>
            <p:cNvSpPr/>
            <p:nvPr/>
          </p:nvSpPr>
          <p:spPr>
            <a:xfrm>
              <a:off x="0" y="0"/>
              <a:ext cx="1379566" cy="406400"/>
            </a:xfrm>
            <a:custGeom>
              <a:avLst/>
              <a:gdLst/>
              <a:ahLst/>
              <a:cxnLst/>
              <a:rect l="l" t="t" r="r" b="b"/>
              <a:pathLst>
                <a:path w="1379566" h="406400">
                  <a:moveTo>
                    <a:pt x="1176366" y="0"/>
                  </a:moveTo>
                  <a:cubicBezTo>
                    <a:pt x="1288590" y="0"/>
                    <a:pt x="1379566" y="90976"/>
                    <a:pt x="1379566" y="203200"/>
                  </a:cubicBezTo>
                  <a:cubicBezTo>
                    <a:pt x="1379566" y="315424"/>
                    <a:pt x="1288590" y="406400"/>
                    <a:pt x="1176366" y="406400"/>
                  </a:cubicBezTo>
                  <a:lnTo>
                    <a:pt x="203200" y="406400"/>
                  </a:lnTo>
                  <a:cubicBezTo>
                    <a:pt x="90976" y="406400"/>
                    <a:pt x="0" y="315424"/>
                    <a:pt x="0" y="203200"/>
                  </a:cubicBezTo>
                  <a:cubicBezTo>
                    <a:pt x="0" y="90976"/>
                    <a:pt x="90976" y="0"/>
                    <a:pt x="203200" y="0"/>
                  </a:cubicBezTo>
                  <a:close/>
                </a:path>
              </a:pathLst>
            </a:custGeom>
            <a:solidFill>
              <a:srgbClr val="5B7396"/>
            </a:solidFill>
          </p:spPr>
        </p:sp>
        <p:sp>
          <p:nvSpPr>
            <p:cNvPr id="10" name="TextBox 10"/>
            <p:cNvSpPr txBox="1"/>
            <p:nvPr/>
          </p:nvSpPr>
          <p:spPr>
            <a:xfrm>
              <a:off x="0" y="-57150"/>
              <a:ext cx="1379566" cy="463550"/>
            </a:xfrm>
            <a:prstGeom prst="rect">
              <a:avLst/>
            </a:prstGeom>
          </p:spPr>
          <p:txBody>
            <a:bodyPr lIns="50800" tIns="50800" rIns="50800" bIns="50800" rtlCol="0" anchor="ctr"/>
            <a:lstStyle/>
            <a:p>
              <a:pPr algn="ctr">
                <a:lnSpc>
                  <a:spcPts val="3105"/>
                </a:lnSpc>
              </a:pPr>
            </a:p>
          </p:txBody>
        </p:sp>
      </p:grpSp>
      <p:sp>
        <p:nvSpPr>
          <p:cNvPr id="11" name="TextBox 11"/>
          <p:cNvSpPr txBox="1"/>
          <p:nvPr/>
        </p:nvSpPr>
        <p:spPr>
          <a:xfrm>
            <a:off x="7930343" y="3646226"/>
            <a:ext cx="2427315" cy="558165"/>
          </a:xfrm>
          <a:prstGeom prst="rect">
            <a:avLst/>
          </a:prstGeom>
        </p:spPr>
        <p:txBody>
          <a:bodyPr lIns="0" tIns="0" rIns="0" bIns="0" rtlCol="0" anchor="t">
            <a:spAutoFit/>
          </a:bodyPr>
          <a:lstStyle/>
          <a:p>
            <a:pPr marL="0" lvl="0" indent="0" algn="ctr">
              <a:lnSpc>
                <a:spcPts val="4355"/>
              </a:lnSpc>
              <a:spcBef>
                <a:spcPct val="0"/>
              </a:spcBef>
            </a:pPr>
            <a:r>
              <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part   one</a:t>
            </a:r>
            <a:endPar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2" name="TextBox 12"/>
          <p:cNvSpPr txBox="1"/>
          <p:nvPr/>
        </p:nvSpPr>
        <p:spPr>
          <a:xfrm>
            <a:off x="1676400" y="4728210"/>
            <a:ext cx="15161260" cy="1370330"/>
          </a:xfrm>
          <a:prstGeom prst="rect">
            <a:avLst/>
          </a:prstGeom>
        </p:spPr>
        <p:txBody>
          <a:bodyPr wrap="square" lIns="0" tIns="0" rIns="0" bIns="0" rtlCol="0" anchor="t">
            <a:spAutoFit/>
          </a:bodyPr>
          <a:lstStyle/>
          <a:p>
            <a:pPr marL="0" lvl="0" indent="0" algn="ctr">
              <a:lnSpc>
                <a:spcPts val="10690"/>
              </a:lnSpc>
              <a:spcBef>
                <a:spcPct val="0"/>
              </a:spcBef>
            </a:pPr>
            <a:r>
              <a:rPr lang="en-US" sz="81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introduction of </a:t>
            </a:r>
            <a:r>
              <a:rPr lang="en-US" altLang="zh-CN" sz="81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Connect 4</a:t>
            </a:r>
            <a:endParaRPr lang="en-US" sz="81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683" y="-1072367"/>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381475" y="-841578"/>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4953000" y="723900"/>
            <a:ext cx="10365105" cy="1370330"/>
          </a:xfrm>
          <a:prstGeom prst="rect">
            <a:avLst/>
          </a:prstGeom>
        </p:spPr>
        <p:txBody>
          <a:bodyPr wrap="square" lIns="0" tIns="0" rIns="0" bIns="0" rtlCol="0" anchor="t">
            <a:spAutoFit/>
          </a:bodyPr>
          <a:lstStyle/>
          <a:p>
            <a:pPr marL="0" lvl="0" indent="0" algn="ctr">
              <a:lnSpc>
                <a:spcPts val="10690"/>
              </a:lnSpc>
              <a:spcBef>
                <a:spcPct val="0"/>
              </a:spcBef>
            </a:pPr>
            <a:r>
              <a:rPr lang="en-US"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introduction of </a:t>
            </a:r>
            <a:r>
              <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Connect 4</a:t>
            </a:r>
            <a:endPar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pic>
        <p:nvPicPr>
          <p:cNvPr id="23" name="图片 22"/>
          <p:cNvPicPr>
            <a:picLocks noChangeAspect="1"/>
          </p:cNvPicPr>
          <p:nvPr/>
        </p:nvPicPr>
        <p:blipFill>
          <a:blip r:embed="rId7"/>
          <a:stretch>
            <a:fillRect/>
          </a:stretch>
        </p:blipFill>
        <p:spPr>
          <a:xfrm>
            <a:off x="9982200" y="2552700"/>
            <a:ext cx="6840220" cy="6082030"/>
          </a:xfrm>
          <a:prstGeom prst="rect">
            <a:avLst/>
          </a:prstGeom>
        </p:spPr>
      </p:pic>
      <p:sp>
        <p:nvSpPr>
          <p:cNvPr id="27" name="TextBox 15"/>
          <p:cNvSpPr txBox="1"/>
          <p:nvPr>
            <p:custDataLst>
              <p:tags r:id="rId8"/>
            </p:custDataLst>
          </p:nvPr>
        </p:nvSpPr>
        <p:spPr>
          <a:xfrm>
            <a:off x="2815590" y="3718560"/>
            <a:ext cx="6879590" cy="5261610"/>
          </a:xfrm>
          <a:prstGeom prst="rect">
            <a:avLst/>
          </a:prstGeom>
        </p:spPr>
        <p:txBody>
          <a:bodyPr wrap="square" lIns="0" tIns="0" rIns="0" bIns="0" rtlCol="0" anchor="t">
            <a:noAutofit/>
          </a:bodyPr>
          <a:p>
            <a:pPr algn="just">
              <a:lnSpc>
                <a:spcPts val="2855"/>
              </a:lnSpc>
            </a:pPr>
            <a:r>
              <a:rPr lang="en-US" altLang="zh-CN" sz="28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Connect 4 is a </a:t>
            </a:r>
            <a:r>
              <a:rPr lang="en-US" altLang="zh-CN" sz="2800">
                <a:solidFill>
                  <a:srgbClr val="1E1E1E"/>
                </a:solidFill>
                <a:ea typeface="思源黑体 2" panose="020B0500000000000000" charset="-122"/>
                <a:cs typeface="+mn-lt"/>
                <a:sym typeface="思源黑体 2" panose="020B0500000000000000" charset="-122"/>
              </a:rPr>
              <a:t>classic </a:t>
            </a:r>
            <a:r>
              <a:rPr lang="en-US" altLang="zh-CN" sz="28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two-player strategy game played on a vertical 6x7 grid. Players take turns dropping colored discs into columns, where pieces descend to the lowest empty space. The goal is to be the first to align four of your discs consecutively—vertically, horizontally, or diagonally. Players must block opponents while advancing their own strategy. If the board fills completely without a four-in-a-row, the game ends in a draw. Simple rules but deep tactics make it ideal for AI training and competitive play.</a:t>
            </a:r>
            <a:endParaRPr lang="en-US" altLang="zh-CN" sz="28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28" name="TextBox 16"/>
          <p:cNvSpPr txBox="1"/>
          <p:nvPr>
            <p:custDataLst>
              <p:tags r:id="rId9"/>
            </p:custDataLst>
          </p:nvPr>
        </p:nvSpPr>
        <p:spPr>
          <a:xfrm>
            <a:off x="2862580" y="2705100"/>
            <a:ext cx="3986530" cy="560070"/>
          </a:xfrm>
          <a:prstGeom prst="rect">
            <a:avLst/>
          </a:prstGeom>
        </p:spPr>
        <p:txBody>
          <a:bodyPr wrap="square" lIns="0" tIns="0" rIns="0" bIns="0" rtlCol="0" anchor="t">
            <a:spAutoFit/>
          </a:bodyPr>
          <a:p>
            <a:pPr algn="l">
              <a:lnSpc>
                <a:spcPts val="4370"/>
              </a:lnSpc>
            </a:pPr>
            <a:r>
              <a:rPr lang="en-US" sz="36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HOW  TO  PLAY  IT</a:t>
            </a:r>
            <a:endParaRPr lang="en-US" sz="36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8484">
            <a:off x="11200883" y="4772850"/>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58484">
            <a:off x="8834007" y="7294984"/>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44221" y="-2432130"/>
            <a:ext cx="13022180" cy="5984032"/>
          </a:xfrm>
          <a:custGeom>
            <a:avLst/>
            <a:gdLst/>
            <a:ahLst/>
            <a:cxnLst/>
            <a:rect l="l" t="t" r="r" b="b"/>
            <a:pathLst>
              <a:path w="13022180" h="5984032">
                <a:moveTo>
                  <a:pt x="0" y="0"/>
                </a:moveTo>
                <a:lnTo>
                  <a:pt x="13022180" y="0"/>
                </a:lnTo>
                <a:lnTo>
                  <a:pt x="13022180" y="5984033"/>
                </a:lnTo>
                <a:lnTo>
                  <a:pt x="0" y="59840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3957189" y="-1361733"/>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flipV="1">
            <a:off x="-4129742" y="-1941097"/>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rot="450764">
            <a:off x="6139604" y="7473655"/>
            <a:ext cx="15581755" cy="7160224"/>
          </a:xfrm>
          <a:custGeom>
            <a:avLst/>
            <a:gdLst/>
            <a:ahLst/>
            <a:cxnLst/>
            <a:rect l="l" t="t" r="r" b="b"/>
            <a:pathLst>
              <a:path w="15581755" h="7160224">
                <a:moveTo>
                  <a:pt x="0" y="0"/>
                </a:moveTo>
                <a:lnTo>
                  <a:pt x="15581755" y="0"/>
                </a:lnTo>
                <a:lnTo>
                  <a:pt x="15581755" y="7160224"/>
                </a:lnTo>
                <a:lnTo>
                  <a:pt x="0" y="7160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rot="0">
            <a:off x="7725513" y="3564357"/>
            <a:ext cx="2836973" cy="835731"/>
            <a:chOff x="0" y="0"/>
            <a:chExt cx="1379566" cy="406400"/>
          </a:xfrm>
        </p:grpSpPr>
        <p:sp>
          <p:nvSpPr>
            <p:cNvPr id="9" name="Freeform 9"/>
            <p:cNvSpPr/>
            <p:nvPr/>
          </p:nvSpPr>
          <p:spPr>
            <a:xfrm>
              <a:off x="0" y="0"/>
              <a:ext cx="1379566" cy="406400"/>
            </a:xfrm>
            <a:custGeom>
              <a:avLst/>
              <a:gdLst/>
              <a:ahLst/>
              <a:cxnLst/>
              <a:rect l="l" t="t" r="r" b="b"/>
              <a:pathLst>
                <a:path w="1379566" h="406400">
                  <a:moveTo>
                    <a:pt x="1176366" y="0"/>
                  </a:moveTo>
                  <a:cubicBezTo>
                    <a:pt x="1288590" y="0"/>
                    <a:pt x="1379566" y="90976"/>
                    <a:pt x="1379566" y="203200"/>
                  </a:cubicBezTo>
                  <a:cubicBezTo>
                    <a:pt x="1379566" y="315424"/>
                    <a:pt x="1288590" y="406400"/>
                    <a:pt x="1176366" y="406400"/>
                  </a:cubicBezTo>
                  <a:lnTo>
                    <a:pt x="203200" y="406400"/>
                  </a:lnTo>
                  <a:cubicBezTo>
                    <a:pt x="90976" y="406400"/>
                    <a:pt x="0" y="315424"/>
                    <a:pt x="0" y="203200"/>
                  </a:cubicBezTo>
                  <a:cubicBezTo>
                    <a:pt x="0" y="90976"/>
                    <a:pt x="90976" y="0"/>
                    <a:pt x="203200" y="0"/>
                  </a:cubicBezTo>
                  <a:close/>
                </a:path>
              </a:pathLst>
            </a:custGeom>
            <a:solidFill>
              <a:srgbClr val="5B7396"/>
            </a:solidFill>
          </p:spPr>
        </p:sp>
        <p:sp>
          <p:nvSpPr>
            <p:cNvPr id="10" name="TextBox 10"/>
            <p:cNvSpPr txBox="1"/>
            <p:nvPr/>
          </p:nvSpPr>
          <p:spPr>
            <a:xfrm>
              <a:off x="0" y="-57150"/>
              <a:ext cx="1379566" cy="463550"/>
            </a:xfrm>
            <a:prstGeom prst="rect">
              <a:avLst/>
            </a:prstGeom>
          </p:spPr>
          <p:txBody>
            <a:bodyPr lIns="50800" tIns="50800" rIns="50800" bIns="50800" rtlCol="0" anchor="ctr"/>
            <a:lstStyle/>
            <a:p>
              <a:pPr algn="ctr">
                <a:lnSpc>
                  <a:spcPts val="3105"/>
                </a:lnSpc>
              </a:pPr>
            </a:p>
          </p:txBody>
        </p:sp>
      </p:grpSp>
      <p:sp>
        <p:nvSpPr>
          <p:cNvPr id="11" name="TextBox 11"/>
          <p:cNvSpPr txBox="1"/>
          <p:nvPr/>
        </p:nvSpPr>
        <p:spPr>
          <a:xfrm>
            <a:off x="7930343" y="3646226"/>
            <a:ext cx="2427315" cy="558165"/>
          </a:xfrm>
          <a:prstGeom prst="rect">
            <a:avLst/>
          </a:prstGeom>
        </p:spPr>
        <p:txBody>
          <a:bodyPr lIns="0" tIns="0" rIns="0" bIns="0" rtlCol="0" anchor="t">
            <a:spAutoFit/>
          </a:bodyPr>
          <a:lstStyle/>
          <a:p>
            <a:pPr marL="0" lvl="0" indent="0" algn="ctr">
              <a:lnSpc>
                <a:spcPts val="4355"/>
              </a:lnSpc>
              <a:spcBef>
                <a:spcPct val="0"/>
              </a:spcBef>
            </a:pPr>
            <a:r>
              <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part   two</a:t>
            </a:r>
            <a:endPar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2" name="TextBox 12"/>
          <p:cNvSpPr txBox="1"/>
          <p:nvPr/>
        </p:nvSpPr>
        <p:spPr>
          <a:xfrm>
            <a:off x="4526955" y="4687081"/>
            <a:ext cx="9234089" cy="1370330"/>
          </a:xfrm>
          <a:prstGeom prst="rect">
            <a:avLst/>
          </a:prstGeom>
        </p:spPr>
        <p:txBody>
          <a:bodyPr lIns="0" tIns="0" rIns="0" bIns="0" rtlCol="0" anchor="t">
            <a:spAutoFit/>
          </a:bodyPr>
          <a:lstStyle/>
          <a:p>
            <a:pPr marL="0" lvl="0" indent="0" algn="ctr">
              <a:lnSpc>
                <a:spcPts val="10690"/>
              </a:lnSpc>
              <a:spcBef>
                <a:spcPct val="0"/>
              </a:spcBef>
            </a:pPr>
            <a:r>
              <a:rPr lang="en-US" altLang="zh-CN" sz="81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formulation</a:t>
            </a:r>
            <a:endParaRPr lang="en-US" sz="8100">
              <a:solidFill>
                <a:srgbClr val="1E1E1E"/>
              </a:solidFill>
              <a:latin typeface="字由点字倔强黑" panose="00020600040101010101" charset="-122"/>
              <a:ea typeface="字由点字倔强黑" panose="00020600040101010101" charset="-122"/>
              <a:cs typeface="字由点字倔强黑" panose="00020600040101010101" charset="-122"/>
              <a:sym typeface="字由点字倔强黑" panose="0002060004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683" y="-723752"/>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514825" y="-72410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5029260" y="18407"/>
            <a:ext cx="8374259" cy="1370330"/>
          </a:xfrm>
          <a:prstGeom prst="rect">
            <a:avLst/>
          </a:prstGeom>
        </p:spPr>
        <p:txBody>
          <a:bodyPr lIns="0" tIns="0" rIns="0" bIns="0" rtlCol="0" anchor="t">
            <a:spAutoFit/>
          </a:bodyPr>
          <a:lstStyle/>
          <a:p>
            <a:pPr marL="0" lvl="0" indent="0" algn="ctr">
              <a:lnSpc>
                <a:spcPts val="10690"/>
              </a:lnSpc>
              <a:spcBef>
                <a:spcPct val="0"/>
              </a:spcBef>
            </a:pPr>
            <a:r>
              <a:rPr lang="en-US" altLang="zh-CN" sz="53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formulation</a:t>
            </a:r>
            <a:endParaRPr lang="en-US" sz="5300">
              <a:solidFill>
                <a:srgbClr val="100F0D"/>
              </a:solidFill>
              <a:latin typeface="字由点字倔强黑" panose="00020600040101010101" charset="-122"/>
              <a:ea typeface="字由点字倔强黑" panose="00020600040101010101" charset="-122"/>
              <a:cs typeface="字由点字倔强黑" panose="00020600040101010101" charset="-122"/>
              <a:sym typeface="字由点字倔强黑" panose="00020600040101010101" charset="-122"/>
            </a:endParaRPr>
          </a:p>
        </p:txBody>
      </p:sp>
      <p:grpSp>
        <p:nvGrpSpPr>
          <p:cNvPr id="9" name="Group 9"/>
          <p:cNvGrpSpPr/>
          <p:nvPr/>
        </p:nvGrpSpPr>
        <p:grpSpPr>
          <a:xfrm rot="0">
            <a:off x="457316" y="1409700"/>
            <a:ext cx="17544802" cy="9596162"/>
            <a:chOff x="-17919" y="-6554"/>
            <a:chExt cx="824036" cy="374558"/>
          </a:xfrm>
        </p:grpSpPr>
        <p:sp>
          <p:nvSpPr>
            <p:cNvPr id="10" name="Freeform 10"/>
            <p:cNvSpPr/>
            <p:nvPr/>
          </p:nvSpPr>
          <p:spPr>
            <a:xfrm>
              <a:off x="0" y="0"/>
              <a:ext cx="806117" cy="326933"/>
            </a:xfrm>
            <a:custGeom>
              <a:avLst/>
              <a:gdLst/>
              <a:ahLst/>
              <a:cxnLst/>
              <a:rect l="l" t="t" r="r" b="b"/>
              <a:pathLst>
                <a:path w="806117" h="326933">
                  <a:moveTo>
                    <a:pt x="0" y="0"/>
                  </a:moveTo>
                  <a:lnTo>
                    <a:pt x="806117" y="0"/>
                  </a:lnTo>
                  <a:lnTo>
                    <a:pt x="806117" y="326933"/>
                  </a:lnTo>
                  <a:lnTo>
                    <a:pt x="0" y="326933"/>
                  </a:lnTo>
                  <a:close/>
                </a:path>
              </a:pathLst>
            </a:custGeom>
            <a:solidFill>
              <a:srgbClr val="B3C2D8">
                <a:alpha val="31765"/>
              </a:srgbClr>
            </a:solidFill>
            <a:ln cap="sq">
              <a:noFill/>
              <a:prstDash val="solid"/>
              <a:miter/>
            </a:ln>
          </p:spPr>
        </p:sp>
        <p:sp>
          <p:nvSpPr>
            <p:cNvPr id="11" name="TextBox 11"/>
            <p:cNvSpPr txBox="1"/>
            <p:nvPr/>
          </p:nvSpPr>
          <p:spPr>
            <a:xfrm>
              <a:off x="-17919" y="-6554"/>
              <a:ext cx="806117" cy="374558"/>
            </a:xfrm>
            <a:prstGeom prst="rect">
              <a:avLst/>
            </a:prstGeom>
          </p:spPr>
          <p:txBody>
            <a:bodyPr lIns="50800" tIns="50800" rIns="50800" bIns="50800" rtlCol="0" anchor="ctr"/>
            <a:lstStyle/>
            <a:p>
              <a:pPr marL="0" lvl="0" indent="0" algn="ctr">
                <a:lnSpc>
                  <a:spcPts val="2660"/>
                </a:lnSpc>
                <a:spcBef>
                  <a:spcPct val="0"/>
                </a:spcBef>
              </a:pPr>
            </a:p>
          </p:txBody>
        </p:sp>
      </p:grpSp>
      <p:sp>
        <p:nvSpPr>
          <p:cNvPr id="12" name="TextBox 12"/>
          <p:cNvSpPr txBox="1"/>
          <p:nvPr/>
        </p:nvSpPr>
        <p:spPr>
          <a:xfrm>
            <a:off x="1066800" y="2781300"/>
            <a:ext cx="16449040" cy="6956425"/>
          </a:xfrm>
          <a:prstGeom prst="rect">
            <a:avLst/>
          </a:prstGeom>
        </p:spPr>
        <p:txBody>
          <a:bodyPr wrap="square" lIns="0" tIns="0" rIns="0" bIns="0" rtlCol="0" anchor="t">
            <a:spAutoFit/>
          </a:bodyPr>
          <a:lstStyle/>
          <a:p>
            <a:pPr marL="0" lvl="0" indent="0" algn="just">
              <a:lnSpc>
                <a:spcPts val="2855"/>
              </a:lnSpc>
              <a:spcBef>
                <a:spcPct val="0"/>
              </a:spcBef>
            </a:pPr>
            <a:r>
              <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Connect 4 is a two-player, deterministic, zero-sum board game played on a vertical 6-row </a:t>
            </a:r>
            <a:r>
              <a:rPr lang="en-US" altLang="en-US"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a:t>
            </a:r>
            <a:r>
              <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 7-column grid. Players take turns (alternating actions) to drop their colored discs (e.g., red and yellow) into columns. The disc falls to the lowest unoccupied row due to gravity, and no mid-air placement is allowed. Each player’s action is constrained to selecting a valid column (1–7) that is not fully occupied. The game ends when either:</a:t>
            </a:r>
            <a:endPar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marL="0" lvl="0" indent="0" algn="just">
              <a:lnSpc>
                <a:spcPts val="2855"/>
              </a:lnSpc>
              <a:spcBef>
                <a:spcPct val="0"/>
              </a:spcBef>
            </a:pPr>
            <a:r>
              <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Terminal State – Win: A player forms a consecutive line of four discs horizontally, vertically, or diagonally.</a:t>
            </a:r>
            <a:endPar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marL="0" lvl="0" indent="0" algn="just">
              <a:lnSpc>
                <a:spcPts val="2855"/>
              </a:lnSpc>
              <a:spcBef>
                <a:spcPct val="0"/>
              </a:spcBef>
            </a:pPr>
            <a:r>
              <a:rPr lang="en-US"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T</a:t>
            </a:r>
            <a:r>
              <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erminal State – Draw: The board is completely filled with no four-in-a-row for either player.</a:t>
            </a:r>
            <a:endPar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marL="0" lvl="0" indent="0" algn="just">
              <a:lnSpc>
                <a:spcPts val="2855"/>
              </a:lnSpc>
              <a:spcBef>
                <a:spcPct val="0"/>
              </a:spcBef>
            </a:pPr>
            <a:r>
              <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Strategic Dynamics </a:t>
            </a:r>
            <a:endPar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marL="0" lvl="0" indent="0" algn="just">
              <a:lnSpc>
                <a:spcPts val="2855"/>
              </a:lnSpc>
              <a:spcBef>
                <a:spcPct val="0"/>
              </a:spcBef>
            </a:pPr>
            <a:r>
              <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Players must balance offensive (building potential lines) and defensive (blocking opponents) strategies. The game has perfect information: both players observe the full board state. Its state space complexity (~4.5 trillion possible positions) makes brute-force search impractical, but its limited action space (7 choices per turn) enables efficient planning.</a:t>
            </a:r>
            <a:endPar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marL="0" lvl="0" indent="0" algn="just">
              <a:lnSpc>
                <a:spcPts val="2855"/>
              </a:lnSpc>
              <a:spcBef>
                <a:spcPct val="0"/>
              </a:spcBef>
            </a:pPr>
            <a:r>
              <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AI Relevance</a:t>
            </a:r>
            <a:endParaRPr lang="zh-CN" altLang="en-US"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marL="0" lvl="0" indent="0" algn="just">
              <a:lnSpc>
                <a:spcPts val="2855"/>
              </a:lnSpc>
              <a:spcBef>
                <a:spcPct val="0"/>
              </a:spcBef>
            </a:pPr>
            <a:r>
              <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The game is a benchmark for adversarial search (e.g., Minimax with Alpha-Beta pruning) and reinforcement learning (Q-learning, DQN). Key challenges include long-term reward modeling (delayed wins) and opponent adaptation.</a:t>
            </a:r>
            <a:endPar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marL="0" lvl="0" indent="0" algn="just">
              <a:lnSpc>
                <a:spcPts val="2855"/>
              </a:lnSpc>
              <a:spcBef>
                <a:spcPct val="0"/>
              </a:spcBef>
            </a:pPr>
            <a:r>
              <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Mathematical Representation</a:t>
            </a:r>
            <a:endPar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marL="0" lvl="0" indent="0" algn="just">
              <a:lnSpc>
                <a:spcPts val="2855"/>
              </a:lnSpc>
              <a:spcBef>
                <a:spcPct val="0"/>
              </a:spcBef>
            </a:pPr>
            <a:r>
              <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State: A 6</a:t>
            </a:r>
            <a:r>
              <a:rPr lang="en-US" altLang="en-US"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a:t>
            </a:r>
            <a:r>
              <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7 matrix with values {−1, 0, +1} representing player discs and empty slots.</a:t>
            </a:r>
            <a:endPar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marL="0" lvl="0" indent="0" algn="just">
              <a:lnSpc>
                <a:spcPts val="2855"/>
              </a:lnSpc>
              <a:spcBef>
                <a:spcPct val="0"/>
              </a:spcBef>
            </a:pPr>
            <a:r>
              <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Action Space: 7 discrete actions (column choices).</a:t>
            </a:r>
            <a:endPar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marL="0" lvl="0" indent="0" algn="just">
              <a:lnSpc>
                <a:spcPts val="2855"/>
              </a:lnSpc>
              <a:spcBef>
                <a:spcPct val="0"/>
              </a:spcBef>
            </a:pPr>
            <a:r>
              <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Reward: +1 for a win, −1 for a loss, 0 otherwise.</a:t>
            </a:r>
            <a:endPar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marL="0" lvl="0" indent="0" algn="just">
              <a:lnSpc>
                <a:spcPts val="2855"/>
              </a:lnSpc>
              <a:spcBef>
                <a:spcPct val="0"/>
              </a:spcBef>
            </a:pPr>
            <a:r>
              <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This formulation enables algorithmic implementations ranging from rule-based agents to deep reinforcement learning.</a:t>
            </a:r>
            <a:endPar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marL="0" lvl="0" indent="0" algn="just">
              <a:lnSpc>
                <a:spcPts val="2855"/>
              </a:lnSpc>
              <a:spcBef>
                <a:spcPct val="0"/>
              </a:spcBef>
            </a:pPr>
            <a:endPar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grpSp>
        <p:nvGrpSpPr>
          <p:cNvPr id="13" name="Group 13"/>
          <p:cNvGrpSpPr/>
          <p:nvPr/>
        </p:nvGrpSpPr>
        <p:grpSpPr>
          <a:xfrm rot="0">
            <a:off x="848995" y="1737360"/>
            <a:ext cx="17152620" cy="647700"/>
            <a:chOff x="0" y="0"/>
            <a:chExt cx="3839781" cy="170562"/>
          </a:xfrm>
        </p:grpSpPr>
        <p:sp>
          <p:nvSpPr>
            <p:cNvPr id="14" name="Freeform 14"/>
            <p:cNvSpPr/>
            <p:nvPr/>
          </p:nvSpPr>
          <p:spPr>
            <a:xfrm>
              <a:off x="0" y="0"/>
              <a:ext cx="3839781" cy="170562"/>
            </a:xfrm>
            <a:custGeom>
              <a:avLst/>
              <a:gdLst/>
              <a:ahLst/>
              <a:cxnLst/>
              <a:rect l="l" t="t" r="r" b="b"/>
              <a:pathLst>
                <a:path w="3839781" h="170562">
                  <a:moveTo>
                    <a:pt x="0" y="0"/>
                  </a:moveTo>
                  <a:lnTo>
                    <a:pt x="3839781" y="0"/>
                  </a:lnTo>
                  <a:lnTo>
                    <a:pt x="3839781" y="170562"/>
                  </a:lnTo>
                  <a:lnTo>
                    <a:pt x="0" y="170562"/>
                  </a:lnTo>
                  <a:close/>
                </a:path>
              </a:pathLst>
            </a:custGeom>
            <a:solidFill>
              <a:srgbClr val="5B7396"/>
            </a:solidFill>
          </p:spPr>
        </p:sp>
        <p:sp>
          <p:nvSpPr>
            <p:cNvPr id="15" name="TextBox 15"/>
            <p:cNvSpPr txBox="1"/>
            <p:nvPr/>
          </p:nvSpPr>
          <p:spPr>
            <a:xfrm>
              <a:off x="0" y="-38100"/>
              <a:ext cx="3839781" cy="208662"/>
            </a:xfrm>
            <a:prstGeom prst="rect">
              <a:avLst/>
            </a:prstGeom>
          </p:spPr>
          <p:txBody>
            <a:bodyPr lIns="50800" tIns="50800" rIns="50800" bIns="50800" rtlCol="0" anchor="ctr"/>
            <a:lstStyle/>
            <a:p>
              <a:pPr algn="ctr">
                <a:lnSpc>
                  <a:spcPts val="2660"/>
                </a:lnSpc>
                <a:spcBef>
                  <a:spcPct val="0"/>
                </a:spcBef>
              </a:pPr>
            </a:p>
          </p:txBody>
        </p:sp>
      </p:grpSp>
      <p:sp>
        <p:nvSpPr>
          <p:cNvPr id="16" name="TextBox 16"/>
          <p:cNvSpPr txBox="1"/>
          <p:nvPr/>
        </p:nvSpPr>
        <p:spPr>
          <a:xfrm>
            <a:off x="6553194" y="1790701"/>
            <a:ext cx="5302261" cy="560070"/>
          </a:xfrm>
          <a:prstGeom prst="rect">
            <a:avLst/>
          </a:prstGeom>
        </p:spPr>
        <p:txBody>
          <a:bodyPr lIns="0" tIns="0" rIns="0" bIns="0" rtlCol="0" anchor="t">
            <a:spAutoFit/>
          </a:bodyPr>
          <a:lstStyle/>
          <a:p>
            <a:pPr algn="ctr">
              <a:lnSpc>
                <a:spcPts val="4370"/>
              </a:lnSpc>
            </a:pPr>
            <a:r>
              <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discription of this game</a:t>
            </a:r>
            <a:endPar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8484">
            <a:off x="11200883" y="4772850"/>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58484">
            <a:off x="8834007" y="7294984"/>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44221" y="-2432130"/>
            <a:ext cx="13022180" cy="5984032"/>
          </a:xfrm>
          <a:custGeom>
            <a:avLst/>
            <a:gdLst/>
            <a:ahLst/>
            <a:cxnLst/>
            <a:rect l="l" t="t" r="r" b="b"/>
            <a:pathLst>
              <a:path w="13022180" h="5984032">
                <a:moveTo>
                  <a:pt x="0" y="0"/>
                </a:moveTo>
                <a:lnTo>
                  <a:pt x="13022180" y="0"/>
                </a:lnTo>
                <a:lnTo>
                  <a:pt x="13022180" y="5984033"/>
                </a:lnTo>
                <a:lnTo>
                  <a:pt x="0" y="59840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3957189" y="-1361733"/>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flipV="1">
            <a:off x="-4129742" y="-1941097"/>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rot="450764">
            <a:off x="6139604" y="7473655"/>
            <a:ext cx="15581755" cy="7160224"/>
          </a:xfrm>
          <a:custGeom>
            <a:avLst/>
            <a:gdLst/>
            <a:ahLst/>
            <a:cxnLst/>
            <a:rect l="l" t="t" r="r" b="b"/>
            <a:pathLst>
              <a:path w="15581755" h="7160224">
                <a:moveTo>
                  <a:pt x="0" y="0"/>
                </a:moveTo>
                <a:lnTo>
                  <a:pt x="15581755" y="0"/>
                </a:lnTo>
                <a:lnTo>
                  <a:pt x="15581755" y="7160224"/>
                </a:lnTo>
                <a:lnTo>
                  <a:pt x="0" y="7160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rot="0">
            <a:off x="7620103" y="2552752"/>
            <a:ext cx="2836973" cy="988180"/>
            <a:chOff x="-51259" y="-491924"/>
            <a:chExt cx="1379566" cy="480533"/>
          </a:xfrm>
        </p:grpSpPr>
        <p:sp>
          <p:nvSpPr>
            <p:cNvPr id="9" name="Freeform 9"/>
            <p:cNvSpPr/>
            <p:nvPr/>
          </p:nvSpPr>
          <p:spPr>
            <a:xfrm>
              <a:off x="-51259" y="-417791"/>
              <a:ext cx="1379566" cy="406400"/>
            </a:xfrm>
            <a:custGeom>
              <a:avLst/>
              <a:gdLst/>
              <a:ahLst/>
              <a:cxnLst/>
              <a:rect l="l" t="t" r="r" b="b"/>
              <a:pathLst>
                <a:path w="1379566" h="406400">
                  <a:moveTo>
                    <a:pt x="1176366" y="0"/>
                  </a:moveTo>
                  <a:cubicBezTo>
                    <a:pt x="1288590" y="0"/>
                    <a:pt x="1379566" y="90976"/>
                    <a:pt x="1379566" y="203200"/>
                  </a:cubicBezTo>
                  <a:cubicBezTo>
                    <a:pt x="1379566" y="315424"/>
                    <a:pt x="1288590" y="406400"/>
                    <a:pt x="1176366" y="406400"/>
                  </a:cubicBezTo>
                  <a:lnTo>
                    <a:pt x="203200" y="406400"/>
                  </a:lnTo>
                  <a:cubicBezTo>
                    <a:pt x="90976" y="406400"/>
                    <a:pt x="0" y="315424"/>
                    <a:pt x="0" y="203200"/>
                  </a:cubicBezTo>
                  <a:cubicBezTo>
                    <a:pt x="0" y="90976"/>
                    <a:pt x="90976" y="0"/>
                    <a:pt x="203200" y="0"/>
                  </a:cubicBezTo>
                  <a:close/>
                </a:path>
              </a:pathLst>
            </a:custGeom>
            <a:solidFill>
              <a:srgbClr val="5B7396"/>
            </a:solidFill>
          </p:spPr>
          <p:txBody>
            <a:bodyPr/>
            <a:p>
              <a:endParaRPr lang="zh-CN" altLang="en-US"/>
            </a:p>
          </p:txBody>
        </p:sp>
        <p:sp>
          <p:nvSpPr>
            <p:cNvPr id="10" name="TextBox 10"/>
            <p:cNvSpPr txBox="1"/>
            <p:nvPr/>
          </p:nvSpPr>
          <p:spPr>
            <a:xfrm>
              <a:off x="-51259" y="-491924"/>
              <a:ext cx="1379566" cy="463550"/>
            </a:xfrm>
            <a:prstGeom prst="rect">
              <a:avLst/>
            </a:prstGeom>
          </p:spPr>
          <p:txBody>
            <a:bodyPr lIns="50800" tIns="50800" rIns="50800" bIns="50800" rtlCol="0" anchor="ctr"/>
            <a:lstStyle/>
            <a:p>
              <a:pPr algn="ctr">
                <a:lnSpc>
                  <a:spcPts val="3105"/>
                </a:lnSpc>
              </a:pPr>
            </a:p>
          </p:txBody>
        </p:sp>
      </p:grpSp>
      <p:sp>
        <p:nvSpPr>
          <p:cNvPr id="11" name="TextBox 11"/>
          <p:cNvSpPr txBox="1"/>
          <p:nvPr/>
        </p:nvSpPr>
        <p:spPr>
          <a:xfrm>
            <a:off x="7848428" y="2781356"/>
            <a:ext cx="2427315" cy="558165"/>
          </a:xfrm>
          <a:prstGeom prst="rect">
            <a:avLst/>
          </a:prstGeom>
        </p:spPr>
        <p:txBody>
          <a:bodyPr lIns="0" tIns="0" rIns="0" bIns="0" rtlCol="0" anchor="t">
            <a:spAutoFit/>
          </a:bodyPr>
          <a:lstStyle/>
          <a:p>
            <a:pPr marL="0" lvl="0" indent="0" algn="ctr">
              <a:lnSpc>
                <a:spcPts val="4355"/>
              </a:lnSpc>
              <a:spcBef>
                <a:spcPct val="0"/>
              </a:spcBef>
            </a:pPr>
            <a:r>
              <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part   three</a:t>
            </a:r>
            <a:endPar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2" name="TextBox 12"/>
          <p:cNvSpPr txBox="1"/>
          <p:nvPr/>
        </p:nvSpPr>
        <p:spPr>
          <a:xfrm>
            <a:off x="2819400" y="4152900"/>
            <a:ext cx="12480290" cy="2741295"/>
          </a:xfrm>
          <a:prstGeom prst="rect">
            <a:avLst/>
          </a:prstGeom>
        </p:spPr>
        <p:txBody>
          <a:bodyPr wrap="square" lIns="0" tIns="0" rIns="0" bIns="0" rtlCol="0" anchor="t">
            <a:spAutoFit/>
          </a:bodyPr>
          <a:lstStyle/>
          <a:p>
            <a:pPr marL="0" lvl="0" indent="0" algn="ctr">
              <a:lnSpc>
                <a:spcPts val="10690"/>
              </a:lnSpc>
              <a:spcBef>
                <a:spcPct val="0"/>
              </a:spcBef>
            </a:pPr>
            <a:r>
              <a:rPr lang="en-US" altLang="zh-CN" sz="8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Solution ideas and </a:t>
            </a:r>
            <a:endParaRPr lang="en-US" altLang="zh-CN" sz="8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a:p>
            <a:pPr marL="0" lvl="0" indent="0" algn="ctr">
              <a:lnSpc>
                <a:spcPts val="10690"/>
              </a:lnSpc>
              <a:spcBef>
                <a:spcPct val="0"/>
              </a:spcBef>
            </a:pPr>
            <a:r>
              <a:rPr lang="en-US" altLang="zh-CN" sz="8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comparative experiments</a:t>
            </a:r>
            <a:endParaRPr lang="en-US" altLang="zh-CN" sz="8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683" y="-1072367"/>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381475" y="-841578"/>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4956870" y="966462"/>
            <a:ext cx="8374259" cy="815340"/>
          </a:xfrm>
          <a:prstGeom prst="rect">
            <a:avLst/>
          </a:prstGeom>
        </p:spPr>
        <p:txBody>
          <a:bodyPr lIns="0" tIns="0" rIns="0" bIns="0" rtlCol="0" anchor="t">
            <a:spAutoFit/>
          </a:bodyPr>
          <a:lstStyle/>
          <a:p>
            <a:pPr algn="ctr">
              <a:lnSpc>
                <a:spcPts val="6360"/>
              </a:lnSpc>
            </a:pPr>
            <a:r>
              <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Solution ideas</a:t>
            </a:r>
            <a:endPar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grpSp>
        <p:nvGrpSpPr>
          <p:cNvPr id="10" name="Group 10"/>
          <p:cNvGrpSpPr/>
          <p:nvPr>
            <p:custDataLst>
              <p:tags r:id="rId7"/>
            </p:custDataLst>
          </p:nvPr>
        </p:nvGrpSpPr>
        <p:grpSpPr>
          <a:xfrm rot="0">
            <a:off x="1143000" y="2892425"/>
            <a:ext cx="3403600" cy="791845"/>
            <a:chOff x="0" y="0"/>
            <a:chExt cx="1044256" cy="208607"/>
          </a:xfrm>
        </p:grpSpPr>
        <p:sp>
          <p:nvSpPr>
            <p:cNvPr id="11" name="Freeform 11"/>
            <p:cNvSpPr/>
            <p:nvPr>
              <p:custDataLst>
                <p:tags r:id="rId8"/>
              </p:custDataLst>
            </p:nvPr>
          </p:nvSpPr>
          <p:spPr>
            <a:xfrm>
              <a:off x="0" y="0"/>
              <a:ext cx="1044256" cy="208607"/>
            </a:xfrm>
            <a:custGeom>
              <a:avLst/>
              <a:gdLst/>
              <a:ahLst/>
              <a:cxnLst/>
              <a:rect l="l" t="t" r="r" b="b"/>
              <a:pathLst>
                <a:path w="1044256" h="208607">
                  <a:moveTo>
                    <a:pt x="41005" y="0"/>
                  </a:moveTo>
                  <a:lnTo>
                    <a:pt x="1003252" y="0"/>
                  </a:lnTo>
                  <a:cubicBezTo>
                    <a:pt x="1014127" y="0"/>
                    <a:pt x="1024557" y="4320"/>
                    <a:pt x="1032246" y="12010"/>
                  </a:cubicBezTo>
                  <a:cubicBezTo>
                    <a:pt x="1039936" y="19700"/>
                    <a:pt x="1044256" y="30130"/>
                    <a:pt x="1044256" y="41005"/>
                  </a:cubicBezTo>
                  <a:lnTo>
                    <a:pt x="1044256" y="167603"/>
                  </a:lnTo>
                  <a:cubicBezTo>
                    <a:pt x="1044256" y="178478"/>
                    <a:pt x="1039936" y="188907"/>
                    <a:pt x="1032246" y="196597"/>
                  </a:cubicBezTo>
                  <a:cubicBezTo>
                    <a:pt x="1024557" y="204287"/>
                    <a:pt x="1014127" y="208607"/>
                    <a:pt x="1003252" y="208607"/>
                  </a:cubicBezTo>
                  <a:lnTo>
                    <a:pt x="41005" y="208607"/>
                  </a:lnTo>
                  <a:cubicBezTo>
                    <a:pt x="18358" y="208607"/>
                    <a:pt x="0" y="190249"/>
                    <a:pt x="0" y="167603"/>
                  </a:cubicBezTo>
                  <a:lnTo>
                    <a:pt x="0" y="41005"/>
                  </a:lnTo>
                  <a:cubicBezTo>
                    <a:pt x="0" y="30130"/>
                    <a:pt x="4320" y="19700"/>
                    <a:pt x="12010" y="12010"/>
                  </a:cubicBezTo>
                  <a:cubicBezTo>
                    <a:pt x="19700" y="4320"/>
                    <a:pt x="30130" y="0"/>
                    <a:pt x="41005" y="0"/>
                  </a:cubicBezTo>
                  <a:close/>
                </a:path>
              </a:pathLst>
            </a:custGeom>
            <a:solidFill>
              <a:srgbClr val="5B7396"/>
            </a:solidFill>
          </p:spPr>
        </p:sp>
        <p:sp>
          <p:nvSpPr>
            <p:cNvPr id="12" name="TextBox 12"/>
            <p:cNvSpPr txBox="1"/>
            <p:nvPr/>
          </p:nvSpPr>
          <p:spPr>
            <a:xfrm>
              <a:off x="0" y="-28575"/>
              <a:ext cx="1044256" cy="237182"/>
            </a:xfrm>
            <a:prstGeom prst="rect">
              <a:avLst/>
            </a:prstGeom>
          </p:spPr>
          <p:txBody>
            <a:bodyPr lIns="50800" tIns="50800" rIns="50800" bIns="50800" rtlCol="0" anchor="ctr"/>
            <a:lstStyle/>
            <a:p>
              <a:pPr algn="ctr">
                <a:lnSpc>
                  <a:spcPts val="2660"/>
                </a:lnSpc>
              </a:pPr>
            </a:p>
          </p:txBody>
        </p:sp>
      </p:grpSp>
      <p:grpSp>
        <p:nvGrpSpPr>
          <p:cNvPr id="13" name="Group 13"/>
          <p:cNvGrpSpPr/>
          <p:nvPr>
            <p:custDataLst>
              <p:tags r:id="rId9"/>
            </p:custDataLst>
          </p:nvPr>
        </p:nvGrpSpPr>
        <p:grpSpPr>
          <a:xfrm rot="0">
            <a:off x="1066800" y="4109085"/>
            <a:ext cx="3479800" cy="4668520"/>
            <a:chOff x="0" y="0"/>
            <a:chExt cx="1044256" cy="1229568"/>
          </a:xfrm>
        </p:grpSpPr>
        <p:sp>
          <p:nvSpPr>
            <p:cNvPr id="14" name="Freeform 14"/>
            <p:cNvSpPr/>
            <p:nvPr>
              <p:custDataLst>
                <p:tags r:id="rId10"/>
              </p:custDataLst>
            </p:nvPr>
          </p:nvSpPr>
          <p:spPr>
            <a:xfrm>
              <a:off x="0" y="0"/>
              <a:ext cx="1044256" cy="1229568"/>
            </a:xfrm>
            <a:custGeom>
              <a:avLst/>
              <a:gdLst/>
              <a:ahLst/>
              <a:cxnLst/>
              <a:rect l="l" t="t" r="r" b="b"/>
              <a:pathLst>
                <a:path w="1044256" h="1229568">
                  <a:moveTo>
                    <a:pt x="41005" y="0"/>
                  </a:moveTo>
                  <a:lnTo>
                    <a:pt x="1003252" y="0"/>
                  </a:lnTo>
                  <a:cubicBezTo>
                    <a:pt x="1014127" y="0"/>
                    <a:pt x="1024557" y="4320"/>
                    <a:pt x="1032246" y="12010"/>
                  </a:cubicBezTo>
                  <a:cubicBezTo>
                    <a:pt x="1039936" y="19700"/>
                    <a:pt x="1044256" y="30130"/>
                    <a:pt x="1044256" y="41005"/>
                  </a:cubicBezTo>
                  <a:lnTo>
                    <a:pt x="1044256" y="1188563"/>
                  </a:lnTo>
                  <a:cubicBezTo>
                    <a:pt x="1044256" y="1211209"/>
                    <a:pt x="1025898" y="1229568"/>
                    <a:pt x="1003252" y="1229568"/>
                  </a:cubicBezTo>
                  <a:lnTo>
                    <a:pt x="41005" y="1229568"/>
                  </a:lnTo>
                  <a:cubicBezTo>
                    <a:pt x="30130" y="1229568"/>
                    <a:pt x="19700" y="1225247"/>
                    <a:pt x="12010" y="1217558"/>
                  </a:cubicBezTo>
                  <a:cubicBezTo>
                    <a:pt x="4320" y="1209868"/>
                    <a:pt x="0" y="1199438"/>
                    <a:pt x="0" y="1188563"/>
                  </a:cubicBezTo>
                  <a:lnTo>
                    <a:pt x="0" y="41005"/>
                  </a:lnTo>
                  <a:cubicBezTo>
                    <a:pt x="0" y="30130"/>
                    <a:pt x="4320" y="19700"/>
                    <a:pt x="12010" y="12010"/>
                  </a:cubicBezTo>
                  <a:cubicBezTo>
                    <a:pt x="19700" y="4320"/>
                    <a:pt x="30130" y="0"/>
                    <a:pt x="41005" y="0"/>
                  </a:cubicBezTo>
                  <a:close/>
                </a:path>
              </a:pathLst>
            </a:custGeom>
            <a:solidFill>
              <a:srgbClr val="B3C2D8">
                <a:alpha val="31765"/>
              </a:srgbClr>
            </a:solidFill>
            <a:ln cap="rnd">
              <a:noFill/>
              <a:prstDash val="solid"/>
              <a:round/>
            </a:ln>
          </p:spPr>
        </p:sp>
        <p:sp>
          <p:nvSpPr>
            <p:cNvPr id="15" name="TextBox 15"/>
            <p:cNvSpPr txBox="1"/>
            <p:nvPr/>
          </p:nvSpPr>
          <p:spPr>
            <a:xfrm>
              <a:off x="0" y="-28575"/>
              <a:ext cx="1044256" cy="1258143"/>
            </a:xfrm>
            <a:prstGeom prst="rect">
              <a:avLst/>
            </a:prstGeom>
          </p:spPr>
          <p:txBody>
            <a:bodyPr lIns="50800" tIns="50800" rIns="50800" bIns="50800" rtlCol="0" anchor="ctr"/>
            <a:lstStyle/>
            <a:p>
              <a:pPr algn="ctr">
                <a:lnSpc>
                  <a:spcPts val="2660"/>
                </a:lnSpc>
              </a:pPr>
            </a:p>
          </p:txBody>
        </p:sp>
      </p:grpSp>
      <p:sp>
        <p:nvSpPr>
          <p:cNvPr id="16" name="TextBox 16"/>
          <p:cNvSpPr txBox="1"/>
          <p:nvPr>
            <p:custDataLst>
              <p:tags r:id="rId11"/>
            </p:custDataLst>
          </p:nvPr>
        </p:nvSpPr>
        <p:spPr>
          <a:xfrm>
            <a:off x="1391254" y="2986086"/>
            <a:ext cx="2889059" cy="560070"/>
          </a:xfrm>
          <a:prstGeom prst="rect">
            <a:avLst/>
          </a:prstGeom>
        </p:spPr>
        <p:txBody>
          <a:bodyPr lIns="0" tIns="0" rIns="0" bIns="0" rtlCol="0" anchor="t">
            <a:spAutoFit/>
          </a:bodyPr>
          <a:lstStyle/>
          <a:p>
            <a:pPr algn="ctr">
              <a:lnSpc>
                <a:spcPts val="4370"/>
              </a:lnSpc>
            </a:pPr>
            <a:r>
              <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Random Policy</a:t>
            </a:r>
            <a:endPar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17" name="Group 17"/>
          <p:cNvGrpSpPr/>
          <p:nvPr>
            <p:custDataLst>
              <p:tags r:id="rId12"/>
            </p:custDataLst>
          </p:nvPr>
        </p:nvGrpSpPr>
        <p:grpSpPr>
          <a:xfrm rot="0">
            <a:off x="3937478" y="3661674"/>
            <a:ext cx="337879" cy="295645"/>
            <a:chOff x="0" y="0"/>
            <a:chExt cx="812800" cy="711200"/>
          </a:xfrm>
        </p:grpSpPr>
        <p:sp>
          <p:nvSpPr>
            <p:cNvPr id="18" name="Freeform 18"/>
            <p:cNvSpPr/>
            <p:nvPr>
              <p:custDataLst>
                <p:tags r:id="rId13"/>
              </p:custDataLst>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5B7396"/>
            </a:solidFill>
          </p:spPr>
        </p:sp>
        <p:sp>
          <p:nvSpPr>
            <p:cNvPr id="19" name="TextBox 19"/>
            <p:cNvSpPr txBox="1"/>
            <p:nvPr/>
          </p:nvSpPr>
          <p:spPr>
            <a:xfrm>
              <a:off x="127000" y="22225"/>
              <a:ext cx="558800" cy="358775"/>
            </a:xfrm>
            <a:prstGeom prst="rect">
              <a:avLst/>
            </a:prstGeom>
          </p:spPr>
          <p:txBody>
            <a:bodyPr lIns="50800" tIns="50800" rIns="50800" bIns="50800" rtlCol="0" anchor="ctr"/>
            <a:lstStyle/>
            <a:p>
              <a:pPr algn="ctr">
                <a:lnSpc>
                  <a:spcPts val="2660"/>
                </a:lnSpc>
              </a:pPr>
            </a:p>
          </p:txBody>
        </p:sp>
      </p:grpSp>
      <p:grpSp>
        <p:nvGrpSpPr>
          <p:cNvPr id="20" name="Group 20"/>
          <p:cNvGrpSpPr/>
          <p:nvPr>
            <p:custDataLst>
              <p:tags r:id="rId14"/>
            </p:custDataLst>
          </p:nvPr>
        </p:nvGrpSpPr>
        <p:grpSpPr>
          <a:xfrm rot="0">
            <a:off x="5302885" y="2903855"/>
            <a:ext cx="3596640" cy="791845"/>
            <a:chOff x="0" y="0"/>
            <a:chExt cx="1043595" cy="208607"/>
          </a:xfrm>
        </p:grpSpPr>
        <p:sp>
          <p:nvSpPr>
            <p:cNvPr id="21" name="Freeform 21"/>
            <p:cNvSpPr/>
            <p:nvPr>
              <p:custDataLst>
                <p:tags r:id="rId15"/>
              </p:custDataLst>
            </p:nvPr>
          </p:nvSpPr>
          <p:spPr>
            <a:xfrm>
              <a:off x="0" y="0"/>
              <a:ext cx="1043595" cy="208607"/>
            </a:xfrm>
            <a:custGeom>
              <a:avLst/>
              <a:gdLst/>
              <a:ahLst/>
              <a:cxnLst/>
              <a:rect l="l" t="t" r="r" b="b"/>
              <a:pathLst>
                <a:path w="1043595" h="208607">
                  <a:moveTo>
                    <a:pt x="41031" y="0"/>
                  </a:moveTo>
                  <a:lnTo>
                    <a:pt x="1002564" y="0"/>
                  </a:lnTo>
                  <a:cubicBezTo>
                    <a:pt x="1025225" y="0"/>
                    <a:pt x="1043595" y="18370"/>
                    <a:pt x="1043595" y="41031"/>
                  </a:cubicBezTo>
                  <a:lnTo>
                    <a:pt x="1043595" y="167577"/>
                  </a:lnTo>
                  <a:cubicBezTo>
                    <a:pt x="1043595" y="178459"/>
                    <a:pt x="1039272" y="188895"/>
                    <a:pt x="1031577" y="196590"/>
                  </a:cubicBezTo>
                  <a:cubicBezTo>
                    <a:pt x="1023883" y="204284"/>
                    <a:pt x="1013446" y="208607"/>
                    <a:pt x="1002564" y="208607"/>
                  </a:cubicBezTo>
                  <a:lnTo>
                    <a:pt x="41031" y="208607"/>
                  </a:lnTo>
                  <a:cubicBezTo>
                    <a:pt x="18370" y="208607"/>
                    <a:pt x="0" y="190237"/>
                    <a:pt x="0" y="167577"/>
                  </a:cubicBezTo>
                  <a:lnTo>
                    <a:pt x="0" y="41031"/>
                  </a:lnTo>
                  <a:cubicBezTo>
                    <a:pt x="0" y="30149"/>
                    <a:pt x="4323" y="19712"/>
                    <a:pt x="12018" y="12018"/>
                  </a:cubicBezTo>
                  <a:cubicBezTo>
                    <a:pt x="19712" y="4323"/>
                    <a:pt x="30149" y="0"/>
                    <a:pt x="41031" y="0"/>
                  </a:cubicBezTo>
                  <a:close/>
                </a:path>
              </a:pathLst>
            </a:custGeom>
            <a:solidFill>
              <a:srgbClr val="CBDCDE"/>
            </a:solidFill>
            <a:ln cap="rnd">
              <a:noFill/>
              <a:prstDash val="solid"/>
              <a:round/>
            </a:ln>
          </p:spPr>
        </p:sp>
        <p:sp>
          <p:nvSpPr>
            <p:cNvPr id="22" name="TextBox 22"/>
            <p:cNvSpPr txBox="1"/>
            <p:nvPr/>
          </p:nvSpPr>
          <p:spPr>
            <a:xfrm>
              <a:off x="0" y="-28575"/>
              <a:ext cx="1043595" cy="237182"/>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23" name="Group 23"/>
          <p:cNvGrpSpPr/>
          <p:nvPr>
            <p:custDataLst>
              <p:tags r:id="rId16"/>
            </p:custDataLst>
          </p:nvPr>
        </p:nvGrpSpPr>
        <p:grpSpPr>
          <a:xfrm rot="0">
            <a:off x="5302885" y="4229100"/>
            <a:ext cx="3596640" cy="4559935"/>
            <a:chOff x="0" y="0"/>
            <a:chExt cx="1043595" cy="1229568"/>
          </a:xfrm>
        </p:grpSpPr>
        <p:sp>
          <p:nvSpPr>
            <p:cNvPr id="24" name="Freeform 24"/>
            <p:cNvSpPr/>
            <p:nvPr>
              <p:custDataLst>
                <p:tags r:id="rId17"/>
              </p:custDataLst>
            </p:nvPr>
          </p:nvSpPr>
          <p:spPr>
            <a:xfrm>
              <a:off x="0" y="0"/>
              <a:ext cx="1043595" cy="1229568"/>
            </a:xfrm>
            <a:custGeom>
              <a:avLst/>
              <a:gdLst/>
              <a:ahLst/>
              <a:cxnLst/>
              <a:rect l="l" t="t" r="r" b="b"/>
              <a:pathLst>
                <a:path w="1043595" h="1229568">
                  <a:moveTo>
                    <a:pt x="41031" y="0"/>
                  </a:moveTo>
                  <a:lnTo>
                    <a:pt x="1002564" y="0"/>
                  </a:lnTo>
                  <a:cubicBezTo>
                    <a:pt x="1025225" y="0"/>
                    <a:pt x="1043595" y="18370"/>
                    <a:pt x="1043595" y="41031"/>
                  </a:cubicBezTo>
                  <a:lnTo>
                    <a:pt x="1043595" y="1188537"/>
                  </a:lnTo>
                  <a:cubicBezTo>
                    <a:pt x="1043595" y="1211197"/>
                    <a:pt x="1025225" y="1229568"/>
                    <a:pt x="1002564" y="1229568"/>
                  </a:cubicBezTo>
                  <a:lnTo>
                    <a:pt x="41031" y="1229568"/>
                  </a:lnTo>
                  <a:cubicBezTo>
                    <a:pt x="30149" y="1229568"/>
                    <a:pt x="19712" y="1225245"/>
                    <a:pt x="12018" y="1217550"/>
                  </a:cubicBezTo>
                  <a:cubicBezTo>
                    <a:pt x="4323" y="1209855"/>
                    <a:pt x="0" y="1199419"/>
                    <a:pt x="0" y="1188537"/>
                  </a:cubicBezTo>
                  <a:lnTo>
                    <a:pt x="0" y="41031"/>
                  </a:lnTo>
                  <a:cubicBezTo>
                    <a:pt x="0" y="30149"/>
                    <a:pt x="4323" y="19712"/>
                    <a:pt x="12018" y="12018"/>
                  </a:cubicBezTo>
                  <a:cubicBezTo>
                    <a:pt x="19712" y="4323"/>
                    <a:pt x="30149" y="0"/>
                    <a:pt x="41031" y="0"/>
                  </a:cubicBezTo>
                  <a:close/>
                </a:path>
              </a:pathLst>
            </a:custGeom>
            <a:solidFill>
              <a:srgbClr val="CBDCDE">
                <a:alpha val="31765"/>
              </a:srgbClr>
            </a:solidFill>
            <a:ln cap="rnd">
              <a:noFill/>
              <a:prstDash val="solid"/>
              <a:round/>
            </a:ln>
          </p:spPr>
        </p:sp>
        <p:sp>
          <p:nvSpPr>
            <p:cNvPr id="25" name="TextBox 25"/>
            <p:cNvSpPr txBox="1"/>
            <p:nvPr/>
          </p:nvSpPr>
          <p:spPr>
            <a:xfrm>
              <a:off x="0" y="-28575"/>
              <a:ext cx="1043595" cy="1258143"/>
            </a:xfrm>
            <a:prstGeom prst="rect">
              <a:avLst/>
            </a:prstGeom>
          </p:spPr>
          <p:txBody>
            <a:bodyPr lIns="50800" tIns="50800" rIns="50800" bIns="50800" rtlCol="0" anchor="ctr"/>
            <a:lstStyle/>
            <a:p>
              <a:pPr marL="0" lvl="0" indent="0" algn="ctr">
                <a:lnSpc>
                  <a:spcPts val="2660"/>
                </a:lnSpc>
                <a:spcBef>
                  <a:spcPct val="0"/>
                </a:spcBef>
              </a:pPr>
            </a:p>
          </p:txBody>
        </p:sp>
      </p:grpSp>
      <p:sp>
        <p:nvSpPr>
          <p:cNvPr id="26" name="TextBox 26"/>
          <p:cNvSpPr txBox="1"/>
          <p:nvPr>
            <p:custDataLst>
              <p:tags r:id="rId18"/>
            </p:custDataLst>
          </p:nvPr>
        </p:nvSpPr>
        <p:spPr>
          <a:xfrm>
            <a:off x="5257800" y="2987675"/>
            <a:ext cx="3641725" cy="560070"/>
          </a:xfrm>
          <a:prstGeom prst="rect">
            <a:avLst/>
          </a:prstGeom>
        </p:spPr>
        <p:txBody>
          <a:bodyPr wrap="square" lIns="0" tIns="0" rIns="0" bIns="0" rtlCol="0" anchor="t">
            <a:spAutoFit/>
          </a:bodyPr>
          <a:lstStyle/>
          <a:p>
            <a:pPr algn="ctr">
              <a:lnSpc>
                <a:spcPts val="4370"/>
              </a:lnSpc>
            </a:pPr>
            <a:r>
              <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Greedy Algorithm</a:t>
            </a:r>
            <a:endPar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27" name="Group 27"/>
          <p:cNvGrpSpPr/>
          <p:nvPr>
            <p:custDataLst>
              <p:tags r:id="rId19"/>
            </p:custDataLst>
          </p:nvPr>
        </p:nvGrpSpPr>
        <p:grpSpPr>
          <a:xfrm rot="0">
            <a:off x="8021911" y="3686405"/>
            <a:ext cx="337879" cy="295645"/>
            <a:chOff x="0" y="0"/>
            <a:chExt cx="812800" cy="711200"/>
          </a:xfrm>
        </p:grpSpPr>
        <p:sp>
          <p:nvSpPr>
            <p:cNvPr id="28" name="Freeform 28"/>
            <p:cNvSpPr/>
            <p:nvPr>
              <p:custDataLst>
                <p:tags r:id="rId20"/>
              </p:custDataLst>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CBDCDE"/>
            </a:solidFill>
          </p:spPr>
        </p:sp>
        <p:sp>
          <p:nvSpPr>
            <p:cNvPr id="29" name="TextBox 29"/>
            <p:cNvSpPr txBox="1"/>
            <p:nvPr/>
          </p:nvSpPr>
          <p:spPr>
            <a:xfrm>
              <a:off x="127000" y="22225"/>
              <a:ext cx="558800" cy="358775"/>
            </a:xfrm>
            <a:prstGeom prst="rect">
              <a:avLst/>
            </a:prstGeom>
          </p:spPr>
          <p:txBody>
            <a:bodyPr lIns="50800" tIns="50800" rIns="50800" bIns="50800" rtlCol="0" anchor="ctr"/>
            <a:lstStyle/>
            <a:p>
              <a:pPr algn="ctr">
                <a:lnSpc>
                  <a:spcPts val="2660"/>
                </a:lnSpc>
              </a:pPr>
            </a:p>
          </p:txBody>
        </p:sp>
      </p:grpSp>
      <p:sp>
        <p:nvSpPr>
          <p:cNvPr id="40" name="TextBox 40"/>
          <p:cNvSpPr txBox="1"/>
          <p:nvPr>
            <p:custDataLst>
              <p:tags r:id="rId21"/>
            </p:custDataLst>
          </p:nvPr>
        </p:nvSpPr>
        <p:spPr>
          <a:xfrm>
            <a:off x="1219200" y="4457700"/>
            <a:ext cx="3061335" cy="3660775"/>
          </a:xfrm>
          <a:prstGeom prst="rect">
            <a:avLst/>
          </a:prstGeom>
        </p:spPr>
        <p:txBody>
          <a:bodyPr wrap="square" lIns="0" tIns="0" rIns="0" bIns="0" rtlCol="0" anchor="t">
            <a:spAutoFit/>
          </a:bodyPr>
          <a:lstStyle/>
          <a:p>
            <a:pPr algn="just">
              <a:lnSpc>
                <a:spcPts val="2855"/>
              </a:lnSpc>
            </a:pPr>
            <a:r>
              <a:rPr lang="en-US" altLang="zh-CN" sz="20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The random policy selects moves uniformly from legal columns, offering no strategic advantage. Its simplicity allows instant decisions but results in low win rates (~5%), serving as a baseline for performance comparisons.</a:t>
            </a:r>
            <a:endParaRPr lang="en-US" altLang="zh-CN" sz="20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41" name="TextBox 41"/>
          <p:cNvSpPr txBox="1"/>
          <p:nvPr>
            <p:custDataLst>
              <p:tags r:id="rId22"/>
            </p:custDataLst>
          </p:nvPr>
        </p:nvSpPr>
        <p:spPr>
          <a:xfrm>
            <a:off x="5531485" y="4545330"/>
            <a:ext cx="3104515" cy="3660775"/>
          </a:xfrm>
          <a:prstGeom prst="rect">
            <a:avLst/>
          </a:prstGeom>
        </p:spPr>
        <p:txBody>
          <a:bodyPr wrap="square" lIns="0" tIns="0" rIns="0" bIns="0" rtlCol="0" anchor="t">
            <a:spAutoFit/>
          </a:bodyPr>
          <a:lstStyle/>
          <a:p>
            <a:pPr algn="just">
              <a:lnSpc>
                <a:spcPts val="2855"/>
              </a:lnSpc>
            </a:pPr>
            <a:r>
              <a:rPr lang="en-US" altLang="zh-CN" sz="20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This heuristic-based approach prioritizes immediate gains (e.g., completing a 3-in-a-row) or blocking opponents. While fast (~1ms/move), it lacks long-term planning, achieving moderate win rates (~65%) against weak opponents.</a:t>
            </a:r>
            <a:endParaRPr lang="en-US" altLang="zh-CN" sz="20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grpSp>
        <p:nvGrpSpPr>
          <p:cNvPr id="65" name="Group 10"/>
          <p:cNvGrpSpPr/>
          <p:nvPr/>
        </p:nvGrpSpPr>
        <p:grpSpPr>
          <a:xfrm rot="0">
            <a:off x="9731375" y="2916555"/>
            <a:ext cx="3403600" cy="791845"/>
            <a:chOff x="0" y="0"/>
            <a:chExt cx="1044256" cy="208607"/>
          </a:xfrm>
        </p:grpSpPr>
        <p:sp>
          <p:nvSpPr>
            <p:cNvPr id="66" name="Freeform 11"/>
            <p:cNvSpPr/>
            <p:nvPr/>
          </p:nvSpPr>
          <p:spPr>
            <a:xfrm>
              <a:off x="0" y="0"/>
              <a:ext cx="1044256" cy="208607"/>
            </a:xfrm>
            <a:custGeom>
              <a:avLst/>
              <a:gdLst/>
              <a:ahLst/>
              <a:cxnLst/>
              <a:rect l="l" t="t" r="r" b="b"/>
              <a:pathLst>
                <a:path w="1044256" h="208607">
                  <a:moveTo>
                    <a:pt x="41005" y="0"/>
                  </a:moveTo>
                  <a:lnTo>
                    <a:pt x="1003252" y="0"/>
                  </a:lnTo>
                  <a:cubicBezTo>
                    <a:pt x="1014127" y="0"/>
                    <a:pt x="1024557" y="4320"/>
                    <a:pt x="1032246" y="12010"/>
                  </a:cubicBezTo>
                  <a:cubicBezTo>
                    <a:pt x="1039936" y="19700"/>
                    <a:pt x="1044256" y="30130"/>
                    <a:pt x="1044256" y="41005"/>
                  </a:cubicBezTo>
                  <a:lnTo>
                    <a:pt x="1044256" y="167603"/>
                  </a:lnTo>
                  <a:cubicBezTo>
                    <a:pt x="1044256" y="178478"/>
                    <a:pt x="1039936" y="188907"/>
                    <a:pt x="1032246" y="196597"/>
                  </a:cubicBezTo>
                  <a:cubicBezTo>
                    <a:pt x="1024557" y="204287"/>
                    <a:pt x="1014127" y="208607"/>
                    <a:pt x="1003252" y="208607"/>
                  </a:cubicBezTo>
                  <a:lnTo>
                    <a:pt x="41005" y="208607"/>
                  </a:lnTo>
                  <a:cubicBezTo>
                    <a:pt x="18358" y="208607"/>
                    <a:pt x="0" y="190249"/>
                    <a:pt x="0" y="167603"/>
                  </a:cubicBezTo>
                  <a:lnTo>
                    <a:pt x="0" y="41005"/>
                  </a:lnTo>
                  <a:cubicBezTo>
                    <a:pt x="0" y="30130"/>
                    <a:pt x="4320" y="19700"/>
                    <a:pt x="12010" y="12010"/>
                  </a:cubicBezTo>
                  <a:cubicBezTo>
                    <a:pt x="19700" y="4320"/>
                    <a:pt x="30130" y="0"/>
                    <a:pt x="41005" y="0"/>
                  </a:cubicBezTo>
                  <a:close/>
                </a:path>
              </a:pathLst>
            </a:custGeom>
            <a:solidFill>
              <a:srgbClr val="5B7396"/>
            </a:solidFill>
          </p:spPr>
        </p:sp>
        <p:sp>
          <p:nvSpPr>
            <p:cNvPr id="67" name="TextBox 12"/>
            <p:cNvSpPr txBox="1"/>
            <p:nvPr/>
          </p:nvSpPr>
          <p:spPr>
            <a:xfrm>
              <a:off x="0" y="-28575"/>
              <a:ext cx="1044256" cy="237182"/>
            </a:xfrm>
            <a:prstGeom prst="rect">
              <a:avLst/>
            </a:prstGeom>
          </p:spPr>
          <p:txBody>
            <a:bodyPr lIns="50800" tIns="50800" rIns="50800" bIns="50800" rtlCol="0" anchor="ctr"/>
            <a:p>
              <a:pPr algn="ctr">
                <a:lnSpc>
                  <a:spcPts val="2660"/>
                </a:lnSpc>
              </a:pPr>
            </a:p>
          </p:txBody>
        </p:sp>
      </p:grpSp>
      <p:grpSp>
        <p:nvGrpSpPr>
          <p:cNvPr id="68" name="Group 13"/>
          <p:cNvGrpSpPr/>
          <p:nvPr/>
        </p:nvGrpSpPr>
        <p:grpSpPr>
          <a:xfrm rot="0">
            <a:off x="9655175" y="4133215"/>
            <a:ext cx="3479800" cy="4668520"/>
            <a:chOff x="0" y="0"/>
            <a:chExt cx="1044256" cy="1229568"/>
          </a:xfrm>
        </p:grpSpPr>
        <p:sp>
          <p:nvSpPr>
            <p:cNvPr id="69" name="Freeform 14"/>
            <p:cNvSpPr/>
            <p:nvPr/>
          </p:nvSpPr>
          <p:spPr>
            <a:xfrm>
              <a:off x="0" y="0"/>
              <a:ext cx="1044256" cy="1229568"/>
            </a:xfrm>
            <a:custGeom>
              <a:avLst/>
              <a:gdLst/>
              <a:ahLst/>
              <a:cxnLst/>
              <a:rect l="l" t="t" r="r" b="b"/>
              <a:pathLst>
                <a:path w="1044256" h="1229568">
                  <a:moveTo>
                    <a:pt x="41005" y="0"/>
                  </a:moveTo>
                  <a:lnTo>
                    <a:pt x="1003252" y="0"/>
                  </a:lnTo>
                  <a:cubicBezTo>
                    <a:pt x="1014127" y="0"/>
                    <a:pt x="1024557" y="4320"/>
                    <a:pt x="1032246" y="12010"/>
                  </a:cubicBezTo>
                  <a:cubicBezTo>
                    <a:pt x="1039936" y="19700"/>
                    <a:pt x="1044256" y="30130"/>
                    <a:pt x="1044256" y="41005"/>
                  </a:cubicBezTo>
                  <a:lnTo>
                    <a:pt x="1044256" y="1188563"/>
                  </a:lnTo>
                  <a:cubicBezTo>
                    <a:pt x="1044256" y="1211209"/>
                    <a:pt x="1025898" y="1229568"/>
                    <a:pt x="1003252" y="1229568"/>
                  </a:cubicBezTo>
                  <a:lnTo>
                    <a:pt x="41005" y="1229568"/>
                  </a:lnTo>
                  <a:cubicBezTo>
                    <a:pt x="30130" y="1229568"/>
                    <a:pt x="19700" y="1225247"/>
                    <a:pt x="12010" y="1217558"/>
                  </a:cubicBezTo>
                  <a:cubicBezTo>
                    <a:pt x="4320" y="1209868"/>
                    <a:pt x="0" y="1199438"/>
                    <a:pt x="0" y="1188563"/>
                  </a:cubicBezTo>
                  <a:lnTo>
                    <a:pt x="0" y="41005"/>
                  </a:lnTo>
                  <a:cubicBezTo>
                    <a:pt x="0" y="30130"/>
                    <a:pt x="4320" y="19700"/>
                    <a:pt x="12010" y="12010"/>
                  </a:cubicBezTo>
                  <a:cubicBezTo>
                    <a:pt x="19700" y="4320"/>
                    <a:pt x="30130" y="0"/>
                    <a:pt x="41005" y="0"/>
                  </a:cubicBezTo>
                  <a:close/>
                </a:path>
              </a:pathLst>
            </a:custGeom>
            <a:solidFill>
              <a:srgbClr val="B3C2D8">
                <a:alpha val="31765"/>
              </a:srgbClr>
            </a:solidFill>
            <a:ln cap="rnd">
              <a:noFill/>
              <a:prstDash val="solid"/>
              <a:round/>
            </a:ln>
          </p:spPr>
        </p:sp>
        <p:sp>
          <p:nvSpPr>
            <p:cNvPr id="70" name="TextBox 15"/>
            <p:cNvSpPr txBox="1"/>
            <p:nvPr/>
          </p:nvSpPr>
          <p:spPr>
            <a:xfrm>
              <a:off x="0" y="-28575"/>
              <a:ext cx="1044256" cy="1258143"/>
            </a:xfrm>
            <a:prstGeom prst="rect">
              <a:avLst/>
            </a:prstGeom>
          </p:spPr>
          <p:txBody>
            <a:bodyPr lIns="50800" tIns="50800" rIns="50800" bIns="50800" rtlCol="0" anchor="ctr"/>
            <a:p>
              <a:pPr algn="ctr">
                <a:lnSpc>
                  <a:spcPts val="2660"/>
                </a:lnSpc>
              </a:pPr>
            </a:p>
          </p:txBody>
        </p:sp>
      </p:grpSp>
      <p:sp>
        <p:nvSpPr>
          <p:cNvPr id="71" name="TextBox 16"/>
          <p:cNvSpPr txBox="1"/>
          <p:nvPr/>
        </p:nvSpPr>
        <p:spPr>
          <a:xfrm>
            <a:off x="9296400" y="2990850"/>
            <a:ext cx="4377690" cy="560070"/>
          </a:xfrm>
          <a:prstGeom prst="rect">
            <a:avLst/>
          </a:prstGeom>
        </p:spPr>
        <p:txBody>
          <a:bodyPr wrap="square" lIns="0" tIns="0" rIns="0" bIns="0" rtlCol="0" anchor="t">
            <a:spAutoFit/>
          </a:bodyPr>
          <a:p>
            <a:pPr algn="ctr">
              <a:lnSpc>
                <a:spcPts val="4370"/>
              </a:lnSpc>
            </a:pPr>
            <a:r>
              <a:rPr lang="en-US" altLang="zh-CN" sz="24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Alpha-Beta Pruning</a:t>
            </a:r>
            <a:endParaRPr lang="en-US" altLang="zh-CN" sz="24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72" name="Group 17"/>
          <p:cNvGrpSpPr/>
          <p:nvPr/>
        </p:nvGrpSpPr>
        <p:grpSpPr>
          <a:xfrm rot="0">
            <a:off x="12525853" y="3685804"/>
            <a:ext cx="337879" cy="295645"/>
            <a:chOff x="0" y="0"/>
            <a:chExt cx="812800" cy="711200"/>
          </a:xfrm>
        </p:grpSpPr>
        <p:sp>
          <p:nvSpPr>
            <p:cNvPr id="73" name="Freeform 1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5B7396"/>
            </a:solidFill>
          </p:spPr>
        </p:sp>
        <p:sp>
          <p:nvSpPr>
            <p:cNvPr id="74" name="TextBox 19"/>
            <p:cNvSpPr txBox="1"/>
            <p:nvPr/>
          </p:nvSpPr>
          <p:spPr>
            <a:xfrm>
              <a:off x="127000" y="22225"/>
              <a:ext cx="558800" cy="358775"/>
            </a:xfrm>
            <a:prstGeom prst="rect">
              <a:avLst/>
            </a:prstGeom>
          </p:spPr>
          <p:txBody>
            <a:bodyPr lIns="50800" tIns="50800" rIns="50800" bIns="50800" rtlCol="0" anchor="ctr"/>
            <a:p>
              <a:pPr algn="ctr">
                <a:lnSpc>
                  <a:spcPts val="2660"/>
                </a:lnSpc>
              </a:pPr>
            </a:p>
          </p:txBody>
        </p:sp>
      </p:grpSp>
      <p:grpSp>
        <p:nvGrpSpPr>
          <p:cNvPr id="75" name="Group 20"/>
          <p:cNvGrpSpPr/>
          <p:nvPr/>
        </p:nvGrpSpPr>
        <p:grpSpPr>
          <a:xfrm rot="0">
            <a:off x="13973175" y="2880995"/>
            <a:ext cx="3596640" cy="791845"/>
            <a:chOff x="0" y="0"/>
            <a:chExt cx="1043595" cy="208607"/>
          </a:xfrm>
        </p:grpSpPr>
        <p:sp>
          <p:nvSpPr>
            <p:cNvPr id="76" name="Freeform 21"/>
            <p:cNvSpPr/>
            <p:nvPr/>
          </p:nvSpPr>
          <p:spPr>
            <a:xfrm>
              <a:off x="0" y="0"/>
              <a:ext cx="1043595" cy="208607"/>
            </a:xfrm>
            <a:custGeom>
              <a:avLst/>
              <a:gdLst/>
              <a:ahLst/>
              <a:cxnLst/>
              <a:rect l="l" t="t" r="r" b="b"/>
              <a:pathLst>
                <a:path w="1043595" h="208607">
                  <a:moveTo>
                    <a:pt x="41031" y="0"/>
                  </a:moveTo>
                  <a:lnTo>
                    <a:pt x="1002564" y="0"/>
                  </a:lnTo>
                  <a:cubicBezTo>
                    <a:pt x="1025225" y="0"/>
                    <a:pt x="1043595" y="18370"/>
                    <a:pt x="1043595" y="41031"/>
                  </a:cubicBezTo>
                  <a:lnTo>
                    <a:pt x="1043595" y="167577"/>
                  </a:lnTo>
                  <a:cubicBezTo>
                    <a:pt x="1043595" y="178459"/>
                    <a:pt x="1039272" y="188895"/>
                    <a:pt x="1031577" y="196590"/>
                  </a:cubicBezTo>
                  <a:cubicBezTo>
                    <a:pt x="1023883" y="204284"/>
                    <a:pt x="1013446" y="208607"/>
                    <a:pt x="1002564" y="208607"/>
                  </a:cubicBezTo>
                  <a:lnTo>
                    <a:pt x="41031" y="208607"/>
                  </a:lnTo>
                  <a:cubicBezTo>
                    <a:pt x="18370" y="208607"/>
                    <a:pt x="0" y="190237"/>
                    <a:pt x="0" y="167577"/>
                  </a:cubicBezTo>
                  <a:lnTo>
                    <a:pt x="0" y="41031"/>
                  </a:lnTo>
                  <a:cubicBezTo>
                    <a:pt x="0" y="30149"/>
                    <a:pt x="4323" y="19712"/>
                    <a:pt x="12018" y="12018"/>
                  </a:cubicBezTo>
                  <a:cubicBezTo>
                    <a:pt x="19712" y="4323"/>
                    <a:pt x="30149" y="0"/>
                    <a:pt x="41031" y="0"/>
                  </a:cubicBezTo>
                  <a:close/>
                </a:path>
              </a:pathLst>
            </a:custGeom>
            <a:solidFill>
              <a:srgbClr val="CBDCDE"/>
            </a:solidFill>
            <a:ln cap="rnd">
              <a:noFill/>
              <a:prstDash val="solid"/>
              <a:round/>
            </a:ln>
          </p:spPr>
        </p:sp>
        <p:sp>
          <p:nvSpPr>
            <p:cNvPr id="77" name="TextBox 22"/>
            <p:cNvSpPr txBox="1"/>
            <p:nvPr/>
          </p:nvSpPr>
          <p:spPr>
            <a:xfrm>
              <a:off x="0" y="-28575"/>
              <a:ext cx="1043595" cy="237182"/>
            </a:xfrm>
            <a:prstGeom prst="rect">
              <a:avLst/>
            </a:prstGeom>
          </p:spPr>
          <p:txBody>
            <a:bodyPr lIns="50800" tIns="50800" rIns="50800" bIns="50800" rtlCol="0" anchor="ctr"/>
            <a:p>
              <a:pPr marL="0" lvl="0" indent="0" algn="ctr">
                <a:lnSpc>
                  <a:spcPts val="2660"/>
                </a:lnSpc>
                <a:spcBef>
                  <a:spcPct val="0"/>
                </a:spcBef>
              </a:pPr>
            </a:p>
          </p:txBody>
        </p:sp>
      </p:grpSp>
      <p:grpSp>
        <p:nvGrpSpPr>
          <p:cNvPr id="78" name="Group 23"/>
          <p:cNvGrpSpPr/>
          <p:nvPr/>
        </p:nvGrpSpPr>
        <p:grpSpPr>
          <a:xfrm rot="0">
            <a:off x="13973175" y="4206240"/>
            <a:ext cx="3596640" cy="4559935"/>
            <a:chOff x="0" y="0"/>
            <a:chExt cx="1043595" cy="1229568"/>
          </a:xfrm>
        </p:grpSpPr>
        <p:sp>
          <p:nvSpPr>
            <p:cNvPr id="79" name="Freeform 24"/>
            <p:cNvSpPr/>
            <p:nvPr/>
          </p:nvSpPr>
          <p:spPr>
            <a:xfrm>
              <a:off x="0" y="0"/>
              <a:ext cx="1043595" cy="1229568"/>
            </a:xfrm>
            <a:custGeom>
              <a:avLst/>
              <a:gdLst/>
              <a:ahLst/>
              <a:cxnLst/>
              <a:rect l="l" t="t" r="r" b="b"/>
              <a:pathLst>
                <a:path w="1043595" h="1229568">
                  <a:moveTo>
                    <a:pt x="41031" y="0"/>
                  </a:moveTo>
                  <a:lnTo>
                    <a:pt x="1002564" y="0"/>
                  </a:lnTo>
                  <a:cubicBezTo>
                    <a:pt x="1025225" y="0"/>
                    <a:pt x="1043595" y="18370"/>
                    <a:pt x="1043595" y="41031"/>
                  </a:cubicBezTo>
                  <a:lnTo>
                    <a:pt x="1043595" y="1188537"/>
                  </a:lnTo>
                  <a:cubicBezTo>
                    <a:pt x="1043595" y="1211197"/>
                    <a:pt x="1025225" y="1229568"/>
                    <a:pt x="1002564" y="1229568"/>
                  </a:cubicBezTo>
                  <a:lnTo>
                    <a:pt x="41031" y="1229568"/>
                  </a:lnTo>
                  <a:cubicBezTo>
                    <a:pt x="30149" y="1229568"/>
                    <a:pt x="19712" y="1225245"/>
                    <a:pt x="12018" y="1217550"/>
                  </a:cubicBezTo>
                  <a:cubicBezTo>
                    <a:pt x="4323" y="1209855"/>
                    <a:pt x="0" y="1199419"/>
                    <a:pt x="0" y="1188537"/>
                  </a:cubicBezTo>
                  <a:lnTo>
                    <a:pt x="0" y="41031"/>
                  </a:lnTo>
                  <a:cubicBezTo>
                    <a:pt x="0" y="30149"/>
                    <a:pt x="4323" y="19712"/>
                    <a:pt x="12018" y="12018"/>
                  </a:cubicBezTo>
                  <a:cubicBezTo>
                    <a:pt x="19712" y="4323"/>
                    <a:pt x="30149" y="0"/>
                    <a:pt x="41031" y="0"/>
                  </a:cubicBezTo>
                  <a:close/>
                </a:path>
              </a:pathLst>
            </a:custGeom>
            <a:solidFill>
              <a:srgbClr val="CBDCDE">
                <a:alpha val="31765"/>
              </a:srgbClr>
            </a:solidFill>
            <a:ln cap="rnd">
              <a:noFill/>
              <a:prstDash val="solid"/>
              <a:round/>
            </a:ln>
          </p:spPr>
        </p:sp>
        <p:sp>
          <p:nvSpPr>
            <p:cNvPr id="80" name="TextBox 25"/>
            <p:cNvSpPr txBox="1"/>
            <p:nvPr/>
          </p:nvSpPr>
          <p:spPr>
            <a:xfrm>
              <a:off x="0" y="-28575"/>
              <a:ext cx="1043595" cy="1258143"/>
            </a:xfrm>
            <a:prstGeom prst="rect">
              <a:avLst/>
            </a:prstGeom>
          </p:spPr>
          <p:txBody>
            <a:bodyPr lIns="50800" tIns="50800" rIns="50800" bIns="50800" rtlCol="0" anchor="ctr"/>
            <a:p>
              <a:pPr marL="0" lvl="0" indent="0" algn="ctr">
                <a:lnSpc>
                  <a:spcPts val="2660"/>
                </a:lnSpc>
                <a:spcBef>
                  <a:spcPct val="0"/>
                </a:spcBef>
              </a:pPr>
            </a:p>
          </p:txBody>
        </p:sp>
      </p:grpSp>
      <p:sp>
        <p:nvSpPr>
          <p:cNvPr id="81" name="TextBox 26"/>
          <p:cNvSpPr txBox="1"/>
          <p:nvPr/>
        </p:nvSpPr>
        <p:spPr>
          <a:xfrm>
            <a:off x="13928090" y="2964815"/>
            <a:ext cx="3641725" cy="560070"/>
          </a:xfrm>
          <a:prstGeom prst="rect">
            <a:avLst/>
          </a:prstGeom>
        </p:spPr>
        <p:txBody>
          <a:bodyPr wrap="square" lIns="0" tIns="0" rIns="0" bIns="0" rtlCol="0" anchor="t">
            <a:spAutoFit/>
          </a:bodyPr>
          <a:p>
            <a:pPr algn="ctr">
              <a:lnSpc>
                <a:spcPts val="4370"/>
              </a:lnSpc>
            </a:pPr>
            <a:r>
              <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Q-learning (DQN)</a:t>
            </a:r>
            <a:endPar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82" name="Group 27"/>
          <p:cNvGrpSpPr/>
          <p:nvPr/>
        </p:nvGrpSpPr>
        <p:grpSpPr>
          <a:xfrm rot="0">
            <a:off x="16692201" y="3663545"/>
            <a:ext cx="337879" cy="295645"/>
            <a:chOff x="0" y="0"/>
            <a:chExt cx="812800" cy="711200"/>
          </a:xfrm>
        </p:grpSpPr>
        <p:sp>
          <p:nvSpPr>
            <p:cNvPr id="83" name="Freeform 2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CBDCDE"/>
            </a:solidFill>
          </p:spPr>
        </p:sp>
        <p:sp>
          <p:nvSpPr>
            <p:cNvPr id="84" name="TextBox 29"/>
            <p:cNvSpPr txBox="1"/>
            <p:nvPr/>
          </p:nvSpPr>
          <p:spPr>
            <a:xfrm>
              <a:off x="127000" y="22225"/>
              <a:ext cx="558800" cy="358775"/>
            </a:xfrm>
            <a:prstGeom prst="rect">
              <a:avLst/>
            </a:prstGeom>
          </p:spPr>
          <p:txBody>
            <a:bodyPr lIns="50800" tIns="50800" rIns="50800" bIns="50800" rtlCol="0" anchor="ctr"/>
            <a:p>
              <a:pPr algn="ctr">
                <a:lnSpc>
                  <a:spcPts val="2660"/>
                </a:lnSpc>
              </a:pPr>
            </a:p>
          </p:txBody>
        </p:sp>
      </p:grpSp>
      <p:sp>
        <p:nvSpPr>
          <p:cNvPr id="85" name="TextBox 40"/>
          <p:cNvSpPr txBox="1"/>
          <p:nvPr/>
        </p:nvSpPr>
        <p:spPr>
          <a:xfrm>
            <a:off x="9807575" y="4481830"/>
            <a:ext cx="3061335" cy="3660775"/>
          </a:xfrm>
          <a:prstGeom prst="rect">
            <a:avLst/>
          </a:prstGeom>
        </p:spPr>
        <p:txBody>
          <a:bodyPr wrap="square" lIns="0" tIns="0" rIns="0" bIns="0" rtlCol="0" anchor="t">
            <a:spAutoFit/>
          </a:bodyPr>
          <a:p>
            <a:pPr algn="just">
              <a:lnSpc>
                <a:spcPts val="2855"/>
              </a:lnSpc>
            </a:pPr>
            <a:r>
              <a:rPr lang="en-US" altLang="zh-CN" sz="20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Combining Minimax search with pruning, it evaluates future moves up to a fixed depth (e.g., 4 layers). High win rates (~95%) and tactical precision come at higher computational costs (~50ms/move), limiting real-time scalability.</a:t>
            </a:r>
            <a:endParaRPr lang="en-US" altLang="zh-CN" sz="20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86" name="TextBox 41"/>
          <p:cNvSpPr txBox="1"/>
          <p:nvPr/>
        </p:nvSpPr>
        <p:spPr>
          <a:xfrm>
            <a:off x="14154150" y="4474210"/>
            <a:ext cx="3215005" cy="4027170"/>
          </a:xfrm>
          <a:prstGeom prst="rect">
            <a:avLst/>
          </a:prstGeom>
        </p:spPr>
        <p:txBody>
          <a:bodyPr wrap="square" lIns="0" tIns="0" rIns="0" bIns="0" rtlCol="0" anchor="t">
            <a:spAutoFit/>
          </a:bodyPr>
          <a:p>
            <a:pPr algn="just">
              <a:lnSpc>
                <a:spcPts val="2855"/>
              </a:lnSpc>
            </a:pPr>
            <a:r>
              <a:rPr lang="en-US" altLang="zh-CN" sz="20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A reinforcement learning method training a neural network to predict optimal moves. It balances exploration and exploitation, achieving near-expert win rates (~92%) with faster inference (~5ms/move) but requires extensive offline training.</a:t>
            </a:r>
            <a:endParaRPr lang="en-US" altLang="zh-CN" sz="20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683" y="-1072367"/>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381475" y="-841578"/>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4956810" y="869315"/>
            <a:ext cx="8769350" cy="1630680"/>
          </a:xfrm>
          <a:prstGeom prst="rect">
            <a:avLst/>
          </a:prstGeom>
        </p:spPr>
        <p:txBody>
          <a:bodyPr wrap="square" lIns="0" tIns="0" rIns="0" bIns="0" rtlCol="0" anchor="t">
            <a:spAutoFit/>
          </a:bodyPr>
          <a:lstStyle/>
          <a:p>
            <a:pPr algn="ctr">
              <a:lnSpc>
                <a:spcPts val="6360"/>
              </a:lnSpc>
            </a:pPr>
            <a:r>
              <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comparative experiments</a:t>
            </a:r>
            <a:endPar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a:p>
            <a:pPr algn="ctr">
              <a:lnSpc>
                <a:spcPts val="6360"/>
              </a:lnSpc>
            </a:pPr>
            <a:endPar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grpSp>
        <p:nvGrpSpPr>
          <p:cNvPr id="9" name="Group 9"/>
          <p:cNvGrpSpPr/>
          <p:nvPr/>
        </p:nvGrpSpPr>
        <p:grpSpPr>
          <a:xfrm rot="0">
            <a:off x="2542049" y="2736088"/>
            <a:ext cx="3002022" cy="3002022"/>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7"/>
              <a:stretch>
                <a:fillRect t="-25000" b="-25000"/>
              </a:stretch>
            </a:blipFill>
          </p:spPr>
          <p:txBody>
            <a:bodyPr/>
            <a:p>
              <a:endParaRPr lang="zh-CN" altLang="en-US"/>
            </a:p>
          </p:txBody>
        </p:sp>
      </p:grpSp>
      <p:sp>
        <p:nvSpPr>
          <p:cNvPr id="11" name="TextBox 11"/>
          <p:cNvSpPr txBox="1"/>
          <p:nvPr/>
        </p:nvSpPr>
        <p:spPr>
          <a:xfrm>
            <a:off x="1828800" y="7200900"/>
            <a:ext cx="4507230" cy="2196465"/>
          </a:xfrm>
          <a:prstGeom prst="rect">
            <a:avLst/>
          </a:prstGeom>
        </p:spPr>
        <p:txBody>
          <a:bodyPr wrap="square" lIns="0" tIns="0" rIns="0" bIns="0" rtlCol="0" anchor="t">
            <a:spAutoFit/>
          </a:bodyPr>
          <a:lstStyle/>
          <a:p>
            <a:pPr marL="0" lvl="0" indent="0" algn="ctr">
              <a:lnSpc>
                <a:spcPts val="2855"/>
              </a:lnSpc>
              <a:spcBef>
                <a:spcPct val="0"/>
              </a:spcBef>
            </a:pPr>
            <a:r>
              <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Tests pit each algorithm against a random baseline on a 6x7 grid. Metrics include win/draw rates, average steps per game, and computational latency, ensuring fair comparisons across strategies.</a:t>
            </a:r>
            <a:endPar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grpSp>
        <p:nvGrpSpPr>
          <p:cNvPr id="12" name="Group 12"/>
          <p:cNvGrpSpPr/>
          <p:nvPr/>
        </p:nvGrpSpPr>
        <p:grpSpPr>
          <a:xfrm rot="0">
            <a:off x="2257425" y="6308090"/>
            <a:ext cx="3769360" cy="598170"/>
            <a:chOff x="0" y="0"/>
            <a:chExt cx="609880" cy="129331"/>
          </a:xfrm>
        </p:grpSpPr>
        <p:sp>
          <p:nvSpPr>
            <p:cNvPr id="13" name="Freeform 13"/>
            <p:cNvSpPr/>
            <p:nvPr/>
          </p:nvSpPr>
          <p:spPr>
            <a:xfrm>
              <a:off x="0" y="0"/>
              <a:ext cx="609880" cy="129331"/>
            </a:xfrm>
            <a:custGeom>
              <a:avLst/>
              <a:gdLst/>
              <a:ahLst/>
              <a:cxnLst/>
              <a:rect l="l" t="t" r="r" b="b"/>
              <a:pathLst>
                <a:path w="609880" h="129331">
                  <a:moveTo>
                    <a:pt x="64665" y="0"/>
                  </a:moveTo>
                  <a:lnTo>
                    <a:pt x="545214" y="0"/>
                  </a:lnTo>
                  <a:cubicBezTo>
                    <a:pt x="562365" y="0"/>
                    <a:pt x="578812" y="6813"/>
                    <a:pt x="590940" y="18940"/>
                  </a:cubicBezTo>
                  <a:cubicBezTo>
                    <a:pt x="603067" y="31067"/>
                    <a:pt x="609880" y="47515"/>
                    <a:pt x="609880" y="64665"/>
                  </a:cubicBezTo>
                  <a:lnTo>
                    <a:pt x="609880" y="64665"/>
                  </a:lnTo>
                  <a:cubicBezTo>
                    <a:pt x="609880" y="81816"/>
                    <a:pt x="603067" y="98264"/>
                    <a:pt x="590940" y="110391"/>
                  </a:cubicBezTo>
                  <a:cubicBezTo>
                    <a:pt x="578812" y="122518"/>
                    <a:pt x="562365" y="129331"/>
                    <a:pt x="545214" y="129331"/>
                  </a:cubicBezTo>
                  <a:lnTo>
                    <a:pt x="64665" y="129331"/>
                  </a:lnTo>
                  <a:cubicBezTo>
                    <a:pt x="47515" y="129331"/>
                    <a:pt x="31067" y="122518"/>
                    <a:pt x="18940" y="110391"/>
                  </a:cubicBezTo>
                  <a:cubicBezTo>
                    <a:pt x="6813" y="98264"/>
                    <a:pt x="0" y="81816"/>
                    <a:pt x="0" y="64665"/>
                  </a:cubicBezTo>
                  <a:lnTo>
                    <a:pt x="0" y="64665"/>
                  </a:lnTo>
                  <a:cubicBezTo>
                    <a:pt x="0" y="47515"/>
                    <a:pt x="6813" y="31067"/>
                    <a:pt x="18940" y="18940"/>
                  </a:cubicBezTo>
                  <a:cubicBezTo>
                    <a:pt x="31067" y="6813"/>
                    <a:pt x="47515" y="0"/>
                    <a:pt x="64665" y="0"/>
                  </a:cubicBezTo>
                  <a:close/>
                </a:path>
              </a:pathLst>
            </a:custGeom>
            <a:solidFill>
              <a:srgbClr val="5B7396"/>
            </a:solidFill>
          </p:spPr>
        </p:sp>
        <p:sp>
          <p:nvSpPr>
            <p:cNvPr id="14" name="TextBox 14"/>
            <p:cNvSpPr txBox="1"/>
            <p:nvPr/>
          </p:nvSpPr>
          <p:spPr>
            <a:xfrm>
              <a:off x="0" y="-38100"/>
              <a:ext cx="609880" cy="167431"/>
            </a:xfrm>
            <a:prstGeom prst="rect">
              <a:avLst/>
            </a:prstGeom>
          </p:spPr>
          <p:txBody>
            <a:bodyPr lIns="50800" tIns="50800" rIns="50800" bIns="50800" rtlCol="0" anchor="ctr"/>
            <a:lstStyle/>
            <a:p>
              <a:pPr algn="ctr">
                <a:lnSpc>
                  <a:spcPts val="2660"/>
                </a:lnSpc>
                <a:spcBef>
                  <a:spcPct val="0"/>
                </a:spcBef>
              </a:pPr>
            </a:p>
          </p:txBody>
        </p:sp>
      </p:grpSp>
      <p:sp>
        <p:nvSpPr>
          <p:cNvPr id="15" name="TextBox 15"/>
          <p:cNvSpPr txBox="1"/>
          <p:nvPr/>
        </p:nvSpPr>
        <p:spPr>
          <a:xfrm>
            <a:off x="1905000" y="6238875"/>
            <a:ext cx="4419600" cy="560070"/>
          </a:xfrm>
          <a:prstGeom prst="rect">
            <a:avLst/>
          </a:prstGeom>
        </p:spPr>
        <p:txBody>
          <a:bodyPr wrap="square" lIns="0" tIns="0" rIns="0" bIns="0" rtlCol="0" anchor="t">
            <a:spAutoFit/>
          </a:bodyPr>
          <a:lstStyle/>
          <a:p>
            <a:pPr algn="ctr">
              <a:lnSpc>
                <a:spcPts val="4370"/>
              </a:lnSpc>
            </a:pPr>
            <a:r>
              <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Experimental Setup</a:t>
            </a:r>
            <a:endPar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16" name="Group 16"/>
          <p:cNvGrpSpPr/>
          <p:nvPr/>
        </p:nvGrpSpPr>
        <p:grpSpPr>
          <a:xfrm rot="0">
            <a:off x="8029069" y="6439011"/>
            <a:ext cx="3002022" cy="3002022"/>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8"/>
              <a:stretch>
                <a:fillRect l="-25000" r="-25000"/>
              </a:stretch>
            </a:blipFill>
          </p:spPr>
        </p:sp>
      </p:grpSp>
      <p:sp>
        <p:nvSpPr>
          <p:cNvPr id="18" name="TextBox 18"/>
          <p:cNvSpPr txBox="1"/>
          <p:nvPr/>
        </p:nvSpPr>
        <p:spPr>
          <a:xfrm>
            <a:off x="7162800" y="3463290"/>
            <a:ext cx="4799965" cy="2562860"/>
          </a:xfrm>
          <a:prstGeom prst="rect">
            <a:avLst/>
          </a:prstGeom>
        </p:spPr>
        <p:txBody>
          <a:bodyPr wrap="square" lIns="0" tIns="0" rIns="0" bIns="0" rtlCol="0" anchor="t">
            <a:spAutoFit/>
          </a:bodyPr>
          <a:lstStyle/>
          <a:p>
            <a:pPr marL="0" lvl="0" indent="0" algn="ctr">
              <a:lnSpc>
                <a:spcPts val="2855"/>
              </a:lnSpc>
              <a:spcBef>
                <a:spcPct val="0"/>
              </a:spcBef>
            </a:pPr>
            <a:r>
              <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Alpha-Beta pruning dominates in win rate (95%) but demands computational resources. Q-learning offers adaptability with slightly lower performance, while greedy algorithms strike a balance between speed and efficacy. Random policies remain the weakest benchmark.</a:t>
            </a:r>
            <a:endPar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grpSp>
        <p:nvGrpSpPr>
          <p:cNvPr id="19" name="Group 19"/>
          <p:cNvGrpSpPr/>
          <p:nvPr/>
        </p:nvGrpSpPr>
        <p:grpSpPr>
          <a:xfrm rot="0">
            <a:off x="7986395" y="2736215"/>
            <a:ext cx="2797175" cy="490855"/>
            <a:chOff x="0" y="0"/>
            <a:chExt cx="609880" cy="129331"/>
          </a:xfrm>
        </p:grpSpPr>
        <p:sp>
          <p:nvSpPr>
            <p:cNvPr id="20" name="Freeform 20"/>
            <p:cNvSpPr/>
            <p:nvPr/>
          </p:nvSpPr>
          <p:spPr>
            <a:xfrm>
              <a:off x="0" y="0"/>
              <a:ext cx="609880" cy="129331"/>
            </a:xfrm>
            <a:custGeom>
              <a:avLst/>
              <a:gdLst/>
              <a:ahLst/>
              <a:cxnLst/>
              <a:rect l="l" t="t" r="r" b="b"/>
              <a:pathLst>
                <a:path w="609880" h="129331">
                  <a:moveTo>
                    <a:pt x="64665" y="0"/>
                  </a:moveTo>
                  <a:lnTo>
                    <a:pt x="545214" y="0"/>
                  </a:lnTo>
                  <a:cubicBezTo>
                    <a:pt x="562365" y="0"/>
                    <a:pt x="578812" y="6813"/>
                    <a:pt x="590940" y="18940"/>
                  </a:cubicBezTo>
                  <a:cubicBezTo>
                    <a:pt x="603067" y="31067"/>
                    <a:pt x="609880" y="47515"/>
                    <a:pt x="609880" y="64665"/>
                  </a:cubicBezTo>
                  <a:lnTo>
                    <a:pt x="609880" y="64665"/>
                  </a:lnTo>
                  <a:cubicBezTo>
                    <a:pt x="609880" y="81816"/>
                    <a:pt x="603067" y="98264"/>
                    <a:pt x="590940" y="110391"/>
                  </a:cubicBezTo>
                  <a:cubicBezTo>
                    <a:pt x="578812" y="122518"/>
                    <a:pt x="562365" y="129331"/>
                    <a:pt x="545214" y="129331"/>
                  </a:cubicBezTo>
                  <a:lnTo>
                    <a:pt x="64665" y="129331"/>
                  </a:lnTo>
                  <a:cubicBezTo>
                    <a:pt x="47515" y="129331"/>
                    <a:pt x="31067" y="122518"/>
                    <a:pt x="18940" y="110391"/>
                  </a:cubicBezTo>
                  <a:cubicBezTo>
                    <a:pt x="6813" y="98264"/>
                    <a:pt x="0" y="81816"/>
                    <a:pt x="0" y="64665"/>
                  </a:cubicBezTo>
                  <a:lnTo>
                    <a:pt x="0" y="64665"/>
                  </a:lnTo>
                  <a:cubicBezTo>
                    <a:pt x="0" y="47515"/>
                    <a:pt x="6813" y="31067"/>
                    <a:pt x="18940" y="18940"/>
                  </a:cubicBezTo>
                  <a:cubicBezTo>
                    <a:pt x="31067" y="6813"/>
                    <a:pt x="47515" y="0"/>
                    <a:pt x="64665" y="0"/>
                  </a:cubicBezTo>
                  <a:close/>
                </a:path>
              </a:pathLst>
            </a:custGeom>
            <a:solidFill>
              <a:srgbClr val="CBDCDE"/>
            </a:solidFill>
          </p:spPr>
        </p:sp>
        <p:sp>
          <p:nvSpPr>
            <p:cNvPr id="21" name="TextBox 21"/>
            <p:cNvSpPr txBox="1"/>
            <p:nvPr/>
          </p:nvSpPr>
          <p:spPr>
            <a:xfrm>
              <a:off x="0" y="-38100"/>
              <a:ext cx="609880" cy="167431"/>
            </a:xfrm>
            <a:prstGeom prst="rect">
              <a:avLst/>
            </a:prstGeom>
          </p:spPr>
          <p:txBody>
            <a:bodyPr lIns="50800" tIns="50800" rIns="50800" bIns="50800" rtlCol="0" anchor="ctr"/>
            <a:lstStyle/>
            <a:p>
              <a:pPr algn="ctr">
                <a:lnSpc>
                  <a:spcPts val="2660"/>
                </a:lnSpc>
                <a:spcBef>
                  <a:spcPct val="0"/>
                </a:spcBef>
              </a:pPr>
            </a:p>
          </p:txBody>
        </p:sp>
      </p:grpSp>
      <p:sp>
        <p:nvSpPr>
          <p:cNvPr id="22" name="TextBox 22"/>
          <p:cNvSpPr txBox="1"/>
          <p:nvPr/>
        </p:nvSpPr>
        <p:spPr>
          <a:xfrm>
            <a:off x="7848600" y="2650490"/>
            <a:ext cx="3086100" cy="560070"/>
          </a:xfrm>
          <a:prstGeom prst="rect">
            <a:avLst/>
          </a:prstGeom>
        </p:spPr>
        <p:txBody>
          <a:bodyPr wrap="square" lIns="0" tIns="0" rIns="0" bIns="0" rtlCol="0" anchor="t">
            <a:spAutoFit/>
          </a:bodyPr>
          <a:lstStyle/>
          <a:p>
            <a:pPr algn="ctr">
              <a:lnSpc>
                <a:spcPts val="4370"/>
              </a:lnSpc>
            </a:pPr>
            <a:r>
              <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Key Findings</a:t>
            </a:r>
            <a:endPar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23" name="Group 23"/>
          <p:cNvGrpSpPr/>
          <p:nvPr/>
        </p:nvGrpSpPr>
        <p:grpSpPr>
          <a:xfrm rot="0">
            <a:off x="13487514" y="2704973"/>
            <a:ext cx="3002022" cy="3002022"/>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9"/>
              <a:stretch>
                <a:fillRect l="-24976" r="-24976"/>
              </a:stretch>
            </a:blipFill>
          </p:spPr>
        </p:sp>
      </p:grpSp>
      <p:sp>
        <p:nvSpPr>
          <p:cNvPr id="25" name="TextBox 25"/>
          <p:cNvSpPr txBox="1"/>
          <p:nvPr/>
        </p:nvSpPr>
        <p:spPr>
          <a:xfrm>
            <a:off x="12410440" y="7124700"/>
            <a:ext cx="4629785" cy="2928620"/>
          </a:xfrm>
          <a:prstGeom prst="rect">
            <a:avLst/>
          </a:prstGeom>
        </p:spPr>
        <p:txBody>
          <a:bodyPr wrap="square" lIns="0" tIns="0" rIns="0" bIns="0" rtlCol="0" anchor="t">
            <a:spAutoFit/>
          </a:bodyPr>
          <a:lstStyle/>
          <a:p>
            <a:pPr marL="0" lvl="0" indent="0" algn="ctr">
              <a:lnSpc>
                <a:spcPts val="2855"/>
              </a:lnSpc>
              <a:spcBef>
                <a:spcPct val="0"/>
              </a:spcBef>
            </a:pPr>
            <a:r>
              <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For real-time play, use Alpha-Beta with depth limits. For adaptive AI, opt for Q-learning with self-play training. Greedy methods suit lightweight applications, whereas random agents validate baseline performance.</a:t>
            </a:r>
            <a:endPar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marL="0" lvl="0" indent="0" algn="ctr">
              <a:lnSpc>
                <a:spcPts val="2855"/>
              </a:lnSpc>
              <a:spcBef>
                <a:spcPct val="0"/>
              </a:spcBef>
            </a:pPr>
            <a:endPar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marL="0" lvl="0" indent="0" algn="ctr">
              <a:lnSpc>
                <a:spcPts val="2855"/>
              </a:lnSpc>
              <a:spcBef>
                <a:spcPct val="0"/>
              </a:spcBef>
            </a:pPr>
            <a:endParaRPr lang="en-US" altLang="zh-CN" sz="20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grpSp>
        <p:nvGrpSpPr>
          <p:cNvPr id="26" name="Group 26"/>
          <p:cNvGrpSpPr/>
          <p:nvPr/>
        </p:nvGrpSpPr>
        <p:grpSpPr>
          <a:xfrm rot="0">
            <a:off x="12087225" y="6308090"/>
            <a:ext cx="5333365" cy="490855"/>
            <a:chOff x="0" y="0"/>
            <a:chExt cx="609880" cy="129331"/>
          </a:xfrm>
        </p:grpSpPr>
        <p:sp>
          <p:nvSpPr>
            <p:cNvPr id="27" name="Freeform 27"/>
            <p:cNvSpPr/>
            <p:nvPr/>
          </p:nvSpPr>
          <p:spPr>
            <a:xfrm>
              <a:off x="0" y="0"/>
              <a:ext cx="609880" cy="129331"/>
            </a:xfrm>
            <a:custGeom>
              <a:avLst/>
              <a:gdLst/>
              <a:ahLst/>
              <a:cxnLst/>
              <a:rect l="l" t="t" r="r" b="b"/>
              <a:pathLst>
                <a:path w="609880" h="129331">
                  <a:moveTo>
                    <a:pt x="64665" y="0"/>
                  </a:moveTo>
                  <a:lnTo>
                    <a:pt x="545214" y="0"/>
                  </a:lnTo>
                  <a:cubicBezTo>
                    <a:pt x="562365" y="0"/>
                    <a:pt x="578812" y="6813"/>
                    <a:pt x="590940" y="18940"/>
                  </a:cubicBezTo>
                  <a:cubicBezTo>
                    <a:pt x="603067" y="31067"/>
                    <a:pt x="609880" y="47515"/>
                    <a:pt x="609880" y="64665"/>
                  </a:cubicBezTo>
                  <a:lnTo>
                    <a:pt x="609880" y="64665"/>
                  </a:lnTo>
                  <a:cubicBezTo>
                    <a:pt x="609880" y="81816"/>
                    <a:pt x="603067" y="98264"/>
                    <a:pt x="590940" y="110391"/>
                  </a:cubicBezTo>
                  <a:cubicBezTo>
                    <a:pt x="578812" y="122518"/>
                    <a:pt x="562365" y="129331"/>
                    <a:pt x="545214" y="129331"/>
                  </a:cubicBezTo>
                  <a:lnTo>
                    <a:pt x="64665" y="129331"/>
                  </a:lnTo>
                  <a:cubicBezTo>
                    <a:pt x="47515" y="129331"/>
                    <a:pt x="31067" y="122518"/>
                    <a:pt x="18940" y="110391"/>
                  </a:cubicBezTo>
                  <a:cubicBezTo>
                    <a:pt x="6813" y="98264"/>
                    <a:pt x="0" y="81816"/>
                    <a:pt x="0" y="64665"/>
                  </a:cubicBezTo>
                  <a:lnTo>
                    <a:pt x="0" y="64665"/>
                  </a:lnTo>
                  <a:cubicBezTo>
                    <a:pt x="0" y="47515"/>
                    <a:pt x="6813" y="31067"/>
                    <a:pt x="18940" y="18940"/>
                  </a:cubicBezTo>
                  <a:cubicBezTo>
                    <a:pt x="31067" y="6813"/>
                    <a:pt x="47515" y="0"/>
                    <a:pt x="64665" y="0"/>
                  </a:cubicBezTo>
                  <a:close/>
                </a:path>
              </a:pathLst>
            </a:custGeom>
            <a:solidFill>
              <a:srgbClr val="5B7396"/>
            </a:solidFill>
          </p:spPr>
        </p:sp>
        <p:sp>
          <p:nvSpPr>
            <p:cNvPr id="28" name="TextBox 28"/>
            <p:cNvSpPr txBox="1"/>
            <p:nvPr/>
          </p:nvSpPr>
          <p:spPr>
            <a:xfrm>
              <a:off x="0" y="-38100"/>
              <a:ext cx="609880" cy="167431"/>
            </a:xfrm>
            <a:prstGeom prst="rect">
              <a:avLst/>
            </a:prstGeom>
          </p:spPr>
          <p:txBody>
            <a:bodyPr lIns="50800" tIns="50800" rIns="50800" bIns="50800" rtlCol="0" anchor="ctr"/>
            <a:lstStyle/>
            <a:p>
              <a:pPr algn="ctr">
                <a:lnSpc>
                  <a:spcPts val="2660"/>
                </a:lnSpc>
                <a:spcBef>
                  <a:spcPct val="0"/>
                </a:spcBef>
              </a:pPr>
            </a:p>
          </p:txBody>
        </p:sp>
      </p:grpSp>
      <p:sp>
        <p:nvSpPr>
          <p:cNvPr id="29" name="TextBox 29"/>
          <p:cNvSpPr txBox="1"/>
          <p:nvPr/>
        </p:nvSpPr>
        <p:spPr>
          <a:xfrm>
            <a:off x="12226290" y="6236335"/>
            <a:ext cx="5062855" cy="560070"/>
          </a:xfrm>
          <a:prstGeom prst="rect">
            <a:avLst/>
          </a:prstGeom>
        </p:spPr>
        <p:txBody>
          <a:bodyPr wrap="square" lIns="0" tIns="0" rIns="0" bIns="0" rtlCol="0" anchor="t">
            <a:spAutoFit/>
          </a:bodyPr>
          <a:lstStyle/>
          <a:p>
            <a:pPr algn="ctr">
              <a:lnSpc>
                <a:spcPts val="4370"/>
              </a:lnSpc>
            </a:pPr>
            <a:r>
              <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Practical Recommendations</a:t>
            </a:r>
            <a:endPar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Tree>
  </p:cSld>
  <p:clrMapOvr>
    <a:masterClrMapping/>
  </p:clrMapOvr>
</p:sld>
</file>

<file path=ppt/tags/tag1.xml><?xml version="1.0" encoding="utf-8"?>
<p:tagLst xmlns:p="http://schemas.openxmlformats.org/presentationml/2006/main">
  <p:tag name="KSO_WM_DIAGRAM_VIRTUALLY_FRAME" val="{&quot;height&quot;:270.48629921259834,&quot;left&quot;:198.9184251968504,&quot;top&quot;:363,&quot;width&quot;:1042.1630708661419}"/>
</p:tagLst>
</file>

<file path=ppt/tags/tag10.xml><?xml version="1.0" encoding="utf-8"?>
<p:tagLst xmlns:p="http://schemas.openxmlformats.org/presentationml/2006/main">
  <p:tag name="KSO_WM_DIAGRAM_VIRTUALLY_FRAME" val="{&quot;height&quot;:270.48629921259834,&quot;left&quot;:198.9184251968504,&quot;top&quot;:363,&quot;width&quot;:1042.1630708661419}"/>
</p:tagLst>
</file>

<file path=ppt/tags/tag11.xml><?xml version="1.0" encoding="utf-8"?>
<p:tagLst xmlns:p="http://schemas.openxmlformats.org/presentationml/2006/main">
  <p:tag name="KSO_WM_DIAGRAM_VIRTUALLY_FRAME" val="{&quot;height&quot;:270.48629921259834,&quot;left&quot;:198.9184251968504,&quot;top&quot;:363,&quot;width&quot;:1042.1630708661419}"/>
</p:tagLst>
</file>

<file path=ppt/tags/tag12.xml><?xml version="1.0" encoding="utf-8"?>
<p:tagLst xmlns:p="http://schemas.openxmlformats.org/presentationml/2006/main">
  <p:tag name="KSO_WM_DIAGRAM_VIRTUALLY_FRAME" val="{&quot;height&quot;:270.48629921259834,&quot;left&quot;:198.9184251968504,&quot;top&quot;:363,&quot;width&quot;:1042.1630708661419}"/>
</p:tagLst>
</file>

<file path=ppt/tags/tag13.xml><?xml version="1.0" encoding="utf-8"?>
<p:tagLst xmlns:p="http://schemas.openxmlformats.org/presentationml/2006/main">
  <p:tag name="KSO_WM_DIAGRAM_VIRTUALLY_FRAME" val="{&quot;height&quot;:270.48629921259834,&quot;left&quot;:198.9184251968504,&quot;top&quot;:363,&quot;width&quot;:1042.1630708661419}"/>
</p:tagLst>
</file>

<file path=ppt/tags/tag14.xml><?xml version="1.0" encoding="utf-8"?>
<p:tagLst xmlns:p="http://schemas.openxmlformats.org/presentationml/2006/main">
  <p:tag name="KSO_WM_DIAGRAM_VIRTUALLY_FRAME" val="{&quot;height&quot;:270.48629921259834,&quot;left&quot;:198.9184251968504,&quot;top&quot;:363,&quot;width&quot;:1042.1630708661419}"/>
</p:tagLst>
</file>

<file path=ppt/tags/tag15.xml><?xml version="1.0" encoding="utf-8"?>
<p:tagLst xmlns:p="http://schemas.openxmlformats.org/presentationml/2006/main">
  <p:tag name="KSO_WM_DIAGRAM_VIRTUALLY_FRAME" val="{&quot;height&quot;:270.48629921259834,&quot;left&quot;:198.9184251968504,&quot;top&quot;:363,&quot;width&quot;:1042.1630708661419}"/>
</p:tagLst>
</file>

<file path=ppt/tags/tag16.xml><?xml version="1.0" encoding="utf-8"?>
<p:tagLst xmlns:p="http://schemas.openxmlformats.org/presentationml/2006/main">
  <p:tag name="KSO_WM_DIAGRAM_VIRTUALLY_FRAME" val="{&quot;height&quot;:270.48629921259834,&quot;left&quot;:198.9184251968504,&quot;top&quot;:363,&quot;width&quot;:1042.1630708661419}"/>
</p:tagLst>
</file>

<file path=ppt/tags/tag17.xml><?xml version="1.0" encoding="utf-8"?>
<p:tagLst xmlns:p="http://schemas.openxmlformats.org/presentationml/2006/main">
  <p:tag name="KSO_WM_DIAGRAM_VIRTUALLY_FRAME" val="{&quot;height&quot;:270.48629921259834,&quot;left&quot;:198.9184251968504,&quot;top&quot;:363,&quot;width&quot;:1042.1630708661419}"/>
</p:tagLst>
</file>

<file path=ppt/tags/tag18.xml><?xml version="1.0" encoding="utf-8"?>
<p:tagLst xmlns:p="http://schemas.openxmlformats.org/presentationml/2006/main">
  <p:tag name="KSO_WM_DIAGRAM_VIRTUALLY_FRAME" val="{&quot;height&quot;:270.48629921259834,&quot;left&quot;:198.9184251968504,&quot;top&quot;:363,&quot;width&quot;:1042.1630708661419}"/>
</p:tagLst>
</file>

<file path=ppt/tags/tag19.xml><?xml version="1.0" encoding="utf-8"?>
<p:tagLst xmlns:p="http://schemas.openxmlformats.org/presentationml/2006/main">
  <p:tag name="KSO_WM_DIAGRAM_VIRTUALLY_FRAME" val="{&quot;height&quot;:270.48629921259834,&quot;left&quot;:198.9184251968504,&quot;top&quot;:363,&quot;width&quot;:1042.1630708661419}"/>
</p:tagLst>
</file>

<file path=ppt/tags/tag2.xml><?xml version="1.0" encoding="utf-8"?>
<p:tagLst xmlns:p="http://schemas.openxmlformats.org/presentationml/2006/main">
  <p:tag name="KSO_WM_DIAGRAM_VIRTUALLY_FRAME" val="{&quot;height&quot;:270.48629921259834,&quot;left&quot;:198.9184251968504,&quot;top&quot;:363,&quot;width&quot;:1042.1630708661419}"/>
</p:tagLst>
</file>

<file path=ppt/tags/tag20.xml><?xml version="1.0" encoding="utf-8"?>
<p:tagLst xmlns:p="http://schemas.openxmlformats.org/presentationml/2006/main">
  <p:tag name="KSO_WM_DIAGRAM_VIRTUALLY_FRAME" val="{&quot;height&quot;:270.48629921259834,&quot;left&quot;:198.9184251968504,&quot;top&quot;:363,&quot;width&quot;:1042.1630708661419}"/>
</p:tagLst>
</file>

<file path=ppt/tags/tag21.xml><?xml version="1.0" encoding="utf-8"?>
<p:tagLst xmlns:p="http://schemas.openxmlformats.org/presentationml/2006/main">
  <p:tag name="KSO_WM_DIAGRAM_VIRTUALLY_FRAME" val="{&quot;height&quot;:270.48629921259834,&quot;left&quot;:198.9184251968504,&quot;top&quot;:363,&quot;width&quot;:1042.1630708661419}"/>
</p:tagLst>
</file>

<file path=ppt/tags/tag22.xml><?xml version="1.0" encoding="utf-8"?>
<p:tagLst xmlns:p="http://schemas.openxmlformats.org/presentationml/2006/main">
  <p:tag name="KSO_WM_DIAGRAM_VIRTUALLY_FRAME" val="{&quot;height&quot;:270.48629921259834,&quot;left&quot;:198.9184251968504,&quot;top&quot;:363,&quot;width&quot;:1042.1630708661419}"/>
</p:tagLst>
</file>

<file path=ppt/tags/tag23.xml><?xml version="1.0" encoding="utf-8"?>
<p:tagLst xmlns:p="http://schemas.openxmlformats.org/presentationml/2006/main">
  <p:tag name="KSO_WM_DIAGRAM_VIRTUALLY_FRAME" val="{&quot;height&quot;:270.48629921259834,&quot;left&quot;:198.9184251968504,&quot;top&quot;:363,&quot;width&quot;:1042.1630708661419}"/>
</p:tagLst>
</file>

<file path=ppt/tags/tag24.xml><?xml version="1.0" encoding="utf-8"?>
<p:tagLst xmlns:p="http://schemas.openxmlformats.org/presentationml/2006/main">
  <p:tag name="KSO_WM_DIAGRAM_VIRTUALLY_FRAME" val="{&quot;height&quot;:270.48629921259834,&quot;left&quot;:198.9184251968504,&quot;top&quot;:363,&quot;width&quot;:1042.1630708661419}"/>
</p:tagLst>
</file>

<file path=ppt/tags/tag25.xml><?xml version="1.0" encoding="utf-8"?>
<p:tagLst xmlns:p="http://schemas.openxmlformats.org/presentationml/2006/main">
  <p:tag name="KSO_WM_DIAGRAM_VIRTUALLY_FRAME" val="{&quot;height&quot;:270.48629921259834,&quot;left&quot;:198.9184251968504,&quot;top&quot;:363,&quot;width&quot;:1042.1630708661419}"/>
</p:tagLst>
</file>

<file path=ppt/tags/tag26.xml><?xml version="1.0" encoding="utf-8"?>
<p:tagLst xmlns:p="http://schemas.openxmlformats.org/presentationml/2006/main">
  <p:tag name="KSO_WM_DIAGRAM_VIRTUALLY_FRAME" val="{&quot;height&quot;:270.48629921259834,&quot;left&quot;:198.9184251968504,&quot;top&quot;:363,&quot;width&quot;:1042.1630708661419}"/>
</p:tagLst>
</file>

<file path=ppt/tags/tag27.xml><?xml version="1.0" encoding="utf-8"?>
<p:tagLst xmlns:p="http://schemas.openxmlformats.org/presentationml/2006/main">
  <p:tag name="KSO_WM_DIAGRAM_VIRTUALLY_FRAME" val="{&quot;height&quot;:270.48629921259834,&quot;left&quot;:198.9184251968504,&quot;top&quot;:363,&quot;width&quot;:1042.1630708661419}"/>
</p:tagLst>
</file>

<file path=ppt/tags/tag28.xml><?xml version="1.0" encoding="utf-8"?>
<p:tagLst xmlns:p="http://schemas.openxmlformats.org/presentationml/2006/main">
  <p:tag name="KSO_WM_DIAGRAM_VIRTUALLY_FRAME" val="{&quot;height&quot;:270.48629921259834,&quot;left&quot;:198.9184251968504,&quot;top&quot;:363,&quot;width&quot;:1042.1630708661419}"/>
</p:tagLst>
</file>

<file path=ppt/tags/tag29.xml><?xml version="1.0" encoding="utf-8"?>
<p:tagLst xmlns:p="http://schemas.openxmlformats.org/presentationml/2006/main">
  <p:tag name="KSO_WM_DIAGRAM_VIRTUALLY_FRAME" val="{&quot;height&quot;:347.1063779527559,&quot;left&quot;:116.2492125984252,&quot;top&quot;:193.80842519685038,&quot;width&quot;:596.9796062992125}"/>
</p:tagLst>
</file>

<file path=ppt/tags/tag3.xml><?xml version="1.0" encoding="utf-8"?>
<p:tagLst xmlns:p="http://schemas.openxmlformats.org/presentationml/2006/main">
  <p:tag name="KSO_WM_DIAGRAM_VIRTUALLY_FRAME" val="{&quot;height&quot;:270.48629921259834,&quot;left&quot;:198.9184251968504,&quot;top&quot;:363,&quot;width&quot;:1042.1630708661419}"/>
</p:tagLst>
</file>

<file path=ppt/tags/tag30.xml><?xml version="1.0" encoding="utf-8"?>
<p:tagLst xmlns:p="http://schemas.openxmlformats.org/presentationml/2006/main">
  <p:tag name="KSO_WM_DIAGRAM_VIRTUALLY_FRAME" val="{&quot;height&quot;:347.1063779527559,&quot;left&quot;:116.2492125984252,&quot;top&quot;:193.80842519685038,&quot;width&quot;:596.9796062992125}"/>
</p:tagLst>
</file>

<file path=ppt/tags/tag31.xml><?xml version="1.0" encoding="utf-8"?>
<p:tagLst xmlns:p="http://schemas.openxmlformats.org/presentationml/2006/main">
  <p:tag name="KSO_WM_DIAGRAM_VIRTUALLY_FRAME" val="{&quot;height&quot;:464.3,&quot;left&quot;:84,&quot;top&quot;:227.75,&quot;width&quot;:616.75}"/>
</p:tagLst>
</file>

<file path=ppt/tags/tag32.xml><?xml version="1.0" encoding="utf-8"?>
<p:tagLst xmlns:p="http://schemas.openxmlformats.org/presentationml/2006/main">
  <p:tag name="KSO_WM_DIAGRAM_VIRTUALLY_FRAME" val="{&quot;height&quot;:464.3,&quot;left&quot;:84,&quot;top&quot;:227.75,&quot;width&quot;:616.75}"/>
</p:tagLst>
</file>

<file path=ppt/tags/tag33.xml><?xml version="1.0" encoding="utf-8"?>
<p:tagLst xmlns:p="http://schemas.openxmlformats.org/presentationml/2006/main">
  <p:tag name="KSO_WM_DIAGRAM_VIRTUALLY_FRAME" val="{&quot;height&quot;:464.3,&quot;left&quot;:84,&quot;top&quot;:227.75,&quot;width&quot;:616.75}"/>
</p:tagLst>
</file>

<file path=ppt/tags/tag34.xml><?xml version="1.0" encoding="utf-8"?>
<p:tagLst xmlns:p="http://schemas.openxmlformats.org/presentationml/2006/main">
  <p:tag name="KSO_WM_DIAGRAM_VIRTUALLY_FRAME" val="{&quot;height&quot;:464.3,&quot;left&quot;:84,&quot;top&quot;:227.75,&quot;width&quot;:616.75}"/>
</p:tagLst>
</file>

<file path=ppt/tags/tag35.xml><?xml version="1.0" encoding="utf-8"?>
<p:tagLst xmlns:p="http://schemas.openxmlformats.org/presentationml/2006/main">
  <p:tag name="KSO_WM_DIAGRAM_VIRTUALLY_FRAME" val="{&quot;height&quot;:464.3,&quot;left&quot;:84,&quot;top&quot;:227.75,&quot;width&quot;:616.75}"/>
</p:tagLst>
</file>

<file path=ppt/tags/tag36.xml><?xml version="1.0" encoding="utf-8"?>
<p:tagLst xmlns:p="http://schemas.openxmlformats.org/presentationml/2006/main">
  <p:tag name="KSO_WM_DIAGRAM_VIRTUALLY_FRAME" val="{&quot;height&quot;:464.3,&quot;left&quot;:84,&quot;top&quot;:227.75,&quot;width&quot;:616.75}"/>
</p:tagLst>
</file>

<file path=ppt/tags/tag37.xml><?xml version="1.0" encoding="utf-8"?>
<p:tagLst xmlns:p="http://schemas.openxmlformats.org/presentationml/2006/main">
  <p:tag name="KSO_WM_DIAGRAM_VIRTUALLY_FRAME" val="{&quot;height&quot;:464.3,&quot;left&quot;:84,&quot;top&quot;:227.75,&quot;width&quot;:616.75}"/>
</p:tagLst>
</file>

<file path=ppt/tags/tag38.xml><?xml version="1.0" encoding="utf-8"?>
<p:tagLst xmlns:p="http://schemas.openxmlformats.org/presentationml/2006/main">
  <p:tag name="KSO_WM_DIAGRAM_VIRTUALLY_FRAME" val="{&quot;height&quot;:464.3,&quot;left&quot;:84,&quot;top&quot;:227.75,&quot;width&quot;:616.75}"/>
</p:tagLst>
</file>

<file path=ppt/tags/tag39.xml><?xml version="1.0" encoding="utf-8"?>
<p:tagLst xmlns:p="http://schemas.openxmlformats.org/presentationml/2006/main">
  <p:tag name="KSO_WM_DIAGRAM_VIRTUALLY_FRAME" val="{&quot;height&quot;:464.3,&quot;left&quot;:84,&quot;top&quot;:227.75,&quot;width&quot;:616.75}"/>
</p:tagLst>
</file>

<file path=ppt/tags/tag4.xml><?xml version="1.0" encoding="utf-8"?>
<p:tagLst xmlns:p="http://schemas.openxmlformats.org/presentationml/2006/main">
  <p:tag name="KSO_WM_DIAGRAM_VIRTUALLY_FRAME" val="{&quot;height&quot;:270.48629921259834,&quot;left&quot;:198.9184251968504,&quot;top&quot;:363,&quot;width&quot;:1042.1630708661419}"/>
</p:tagLst>
</file>

<file path=ppt/tags/tag40.xml><?xml version="1.0" encoding="utf-8"?>
<p:tagLst xmlns:p="http://schemas.openxmlformats.org/presentationml/2006/main">
  <p:tag name="KSO_WM_DIAGRAM_VIRTUALLY_FRAME" val="{&quot;height&quot;:464.3,&quot;left&quot;:84,&quot;top&quot;:227.75,&quot;width&quot;:616.75}"/>
</p:tagLst>
</file>

<file path=ppt/tags/tag41.xml><?xml version="1.0" encoding="utf-8"?>
<p:tagLst xmlns:p="http://schemas.openxmlformats.org/presentationml/2006/main">
  <p:tag name="KSO_WM_DIAGRAM_VIRTUALLY_FRAME" val="{&quot;height&quot;:464.3,&quot;left&quot;:84,&quot;top&quot;:227.75,&quot;width&quot;:616.75}"/>
</p:tagLst>
</file>

<file path=ppt/tags/tag42.xml><?xml version="1.0" encoding="utf-8"?>
<p:tagLst xmlns:p="http://schemas.openxmlformats.org/presentationml/2006/main">
  <p:tag name="KSO_WM_DIAGRAM_VIRTUALLY_FRAME" val="{&quot;height&quot;:464.3,&quot;left&quot;:84,&quot;top&quot;:227.75,&quot;width&quot;:616.75}"/>
</p:tagLst>
</file>

<file path=ppt/tags/tag43.xml><?xml version="1.0" encoding="utf-8"?>
<p:tagLst xmlns:p="http://schemas.openxmlformats.org/presentationml/2006/main">
  <p:tag name="KSO_WM_DIAGRAM_VIRTUALLY_FRAME" val="{&quot;height&quot;:464.3,&quot;left&quot;:84,&quot;top&quot;:227.75,&quot;width&quot;:616.75}"/>
</p:tagLst>
</file>

<file path=ppt/tags/tag44.xml><?xml version="1.0" encoding="utf-8"?>
<p:tagLst xmlns:p="http://schemas.openxmlformats.org/presentationml/2006/main">
  <p:tag name="KSO_WM_DIAGRAM_VIRTUALLY_FRAME" val="{&quot;height&quot;:464.3,&quot;left&quot;:84,&quot;top&quot;:227.75,&quot;width&quot;:616.75}"/>
</p:tagLst>
</file>

<file path=ppt/tags/tag45.xml><?xml version="1.0" encoding="utf-8"?>
<p:tagLst xmlns:p="http://schemas.openxmlformats.org/presentationml/2006/main">
  <p:tag name="KSO_WM_DIAGRAM_VIRTUALLY_FRAME" val="{&quot;height&quot;:464.3,&quot;left&quot;:84,&quot;top&quot;:227.75,&quot;width&quot;:616.75}"/>
</p:tagLst>
</file>

<file path=ppt/tags/tag46.xml><?xml version="1.0" encoding="utf-8"?>
<p:tagLst xmlns:p="http://schemas.openxmlformats.org/presentationml/2006/main">
  <p:tag name="KSO_WM_DIAGRAM_VIRTUALLY_FRAME" val="{&quot;height&quot;:464.3,&quot;left&quot;:84,&quot;top&quot;:227.75,&quot;width&quot;:616.75}"/>
</p:tagLst>
</file>

<file path=ppt/tags/tag47.xml><?xml version="1.0" encoding="utf-8"?>
<p:tagLst xmlns:p="http://schemas.openxmlformats.org/presentationml/2006/main">
  <p:tag name="KSO_WM_DIAGRAM_VIRTUALLY_FRAME" val="{&quot;height&quot;:690.7264566929134,&quot;left&quot;:149.8,&quot;top&quot;:87.02354330708663,&quot;width&quot;:1130.130472440945}"/>
</p:tagLst>
</file>

<file path=ppt/tags/tag48.xml><?xml version="1.0" encoding="utf-8"?>
<p:tagLst xmlns:p="http://schemas.openxmlformats.org/presentationml/2006/main">
  <p:tag name="KSO_WM_DIAGRAM_VIRTUALLY_FRAME" val="{&quot;height&quot;:690.7264566929134,&quot;left&quot;:149.8,&quot;top&quot;:87.02354330708663,&quot;width&quot;:1130.130472440945}"/>
</p:tagLst>
</file>

<file path=ppt/tags/tag49.xml><?xml version="1.0" encoding="utf-8"?>
<p:tagLst xmlns:p="http://schemas.openxmlformats.org/presentationml/2006/main">
  <p:tag name="KSO_WM_DIAGRAM_VIRTUALLY_FRAME" val="{&quot;height&quot;:690.7264566929134,&quot;left&quot;:149.8,&quot;top&quot;:87.02354330708663,&quot;width&quot;:1130.130472440945}"/>
</p:tagLst>
</file>

<file path=ppt/tags/tag5.xml><?xml version="1.0" encoding="utf-8"?>
<p:tagLst xmlns:p="http://schemas.openxmlformats.org/presentationml/2006/main">
  <p:tag name="KSO_WM_DIAGRAM_VIRTUALLY_FRAME" val="{&quot;height&quot;:270.48629921259834,&quot;left&quot;:198.9184251968504,&quot;top&quot;:363,&quot;width&quot;:1042.1630708661419}"/>
</p:tagLst>
</file>

<file path=ppt/tags/tag50.xml><?xml version="1.0" encoding="utf-8"?>
<p:tagLst xmlns:p="http://schemas.openxmlformats.org/presentationml/2006/main">
  <p:tag name="KSO_WM_DIAGRAM_VIRTUALLY_FRAME" val="{&quot;height&quot;:690.7264566929134,&quot;left&quot;:149.8,&quot;top&quot;:87.02354330708663,&quot;width&quot;:1130.130472440945}"/>
</p:tagLst>
</file>

<file path=ppt/tags/tag51.xml><?xml version="1.0" encoding="utf-8"?>
<p:tagLst xmlns:p="http://schemas.openxmlformats.org/presentationml/2006/main">
  <p:tag name="KSO_WM_DIAGRAM_VIRTUALLY_FRAME" val="{&quot;height&quot;:690.7264566929134,&quot;left&quot;:149.8,&quot;top&quot;:87.02354330708663,&quot;width&quot;:1130.130472440945}"/>
</p:tagLst>
</file>

<file path=ppt/tags/tag52.xml><?xml version="1.0" encoding="utf-8"?>
<p:tagLst xmlns:p="http://schemas.openxmlformats.org/presentationml/2006/main">
  <p:tag name="KSO_WM_DIAGRAM_VIRTUALLY_FRAME" val="{&quot;height&quot;:690.7264566929134,&quot;left&quot;:149.8,&quot;top&quot;:87.02354330708663,&quot;width&quot;:1130.130472440945}"/>
</p:tagLst>
</file>

<file path=ppt/tags/tag53.xml><?xml version="1.0" encoding="utf-8"?>
<p:tagLst xmlns:p="http://schemas.openxmlformats.org/presentationml/2006/main">
  <p:tag name="KSO_WM_DIAGRAM_VIRTUALLY_FRAME" val="{&quot;height&quot;:690.7264566929134,&quot;left&quot;:149.8,&quot;top&quot;:87.02354330708663,&quot;width&quot;:1130.130472440945}"/>
</p:tagLst>
</file>

<file path=ppt/tags/tag54.xml><?xml version="1.0" encoding="utf-8"?>
<p:tagLst xmlns:p="http://schemas.openxmlformats.org/presentationml/2006/main">
  <p:tag name="KSO_WM_DIAGRAM_VIRTUALLY_FRAME" val="{&quot;height&quot;:690.7264566929134,&quot;left&quot;:149.8,&quot;top&quot;:87.02354330708663,&quot;width&quot;:1130.130472440945}"/>
</p:tagLst>
</file>

<file path=ppt/tags/tag55.xml><?xml version="1.0" encoding="utf-8"?>
<p:tagLst xmlns:p="http://schemas.openxmlformats.org/presentationml/2006/main">
  <p:tag name="KSO_WM_DIAGRAM_VIRTUALLY_FRAME" val="{&quot;height&quot;:690.7264566929134,&quot;left&quot;:149.8,&quot;top&quot;:87.02354330708663,&quot;width&quot;:1130.130472440945}"/>
</p:tagLst>
</file>

<file path=ppt/tags/tag56.xml><?xml version="1.0" encoding="utf-8"?>
<p:tagLst xmlns:p="http://schemas.openxmlformats.org/presentationml/2006/main">
  <p:tag name="KSO_WM_DIAGRAM_VIRTUALLY_FRAME" val="{&quot;height&quot;:690.7264566929134,&quot;left&quot;:149.8,&quot;top&quot;:87.02354330708663,&quot;width&quot;:1130.130472440945}"/>
</p:tagLst>
</file>

<file path=ppt/tags/tag57.xml><?xml version="1.0" encoding="utf-8"?>
<p:tagLst xmlns:p="http://schemas.openxmlformats.org/presentationml/2006/main">
  <p:tag name="KSO_WM_DIAGRAM_VIRTUALLY_FRAME" val="{&quot;height&quot;:690.7264566929134,&quot;left&quot;:149.8,&quot;top&quot;:87.02354330708663,&quot;width&quot;:1130.130472440945}"/>
</p:tagLst>
</file>

<file path=ppt/tags/tag58.xml><?xml version="1.0" encoding="utf-8"?>
<p:tagLst xmlns:p="http://schemas.openxmlformats.org/presentationml/2006/main">
  <p:tag name="KSO_WM_DIAGRAM_VIRTUALLY_FRAME" val="{&quot;height&quot;:690.7264566929134,&quot;left&quot;:149.8,&quot;top&quot;:87.02354330708663,&quot;width&quot;:1130.130472440945}"/>
</p:tagLst>
</file>

<file path=ppt/tags/tag59.xml><?xml version="1.0" encoding="utf-8"?>
<p:tagLst xmlns:p="http://schemas.openxmlformats.org/presentationml/2006/main">
  <p:tag name="KSO_WM_DIAGRAM_VIRTUALLY_FRAME" val="{&quot;height&quot;:690.7264566929134,&quot;left&quot;:149.8,&quot;top&quot;:87.02354330708663,&quot;width&quot;:1130.130472440945}"/>
</p:tagLst>
</file>

<file path=ppt/tags/tag6.xml><?xml version="1.0" encoding="utf-8"?>
<p:tagLst xmlns:p="http://schemas.openxmlformats.org/presentationml/2006/main">
  <p:tag name="KSO_WM_DIAGRAM_VIRTUALLY_FRAME" val="{&quot;height&quot;:270.48629921259834,&quot;left&quot;:198.9184251968504,&quot;top&quot;:363,&quot;width&quot;:1042.1630708661419}"/>
</p:tagLst>
</file>

<file path=ppt/tags/tag60.xml><?xml version="1.0" encoding="utf-8"?>
<p:tagLst xmlns:p="http://schemas.openxmlformats.org/presentationml/2006/main">
  <p:tag name="KSO_WM_DIAGRAM_VIRTUALLY_FRAME" val="{&quot;height&quot;:690.7264566929134,&quot;left&quot;:149.8,&quot;top&quot;:87.02354330708663,&quot;width&quot;:1130.130472440945}"/>
</p:tagLst>
</file>

<file path=ppt/tags/tag61.xml><?xml version="1.0" encoding="utf-8"?>
<p:tagLst xmlns:p="http://schemas.openxmlformats.org/presentationml/2006/main">
  <p:tag name="KSO_WM_DIAGRAM_VIRTUALLY_FRAME" val="{&quot;height&quot;:690.7264566929134,&quot;left&quot;:149.8,&quot;top&quot;:87.02354330708663,&quot;width&quot;:1130.130472440945}"/>
</p:tagLst>
</file>

<file path=ppt/tags/tag62.xml><?xml version="1.0" encoding="utf-8"?>
<p:tagLst xmlns:p="http://schemas.openxmlformats.org/presentationml/2006/main">
  <p:tag name="KSO_WM_DIAGRAM_VIRTUALLY_FRAME" val="{&quot;height&quot;:690.7264566929134,&quot;left&quot;:149.8,&quot;top&quot;:87.02354330708663,&quot;width&quot;:1130.130472440945}"/>
</p:tagLst>
</file>

<file path=ppt/tags/tag63.xml><?xml version="1.0" encoding="utf-8"?>
<p:tagLst xmlns:p="http://schemas.openxmlformats.org/presentationml/2006/main">
  <p:tag name="KSO_WM_DIAGRAM_VIRTUALLY_FRAME" val="{&quot;height&quot;:690.7264566929134,&quot;left&quot;:149.8,&quot;top&quot;:87.02354330708663,&quot;width&quot;:1130.130472440945}"/>
</p:tagLst>
</file>

<file path=ppt/tags/tag64.xml><?xml version="1.0" encoding="utf-8"?>
<p:tagLst xmlns:p="http://schemas.openxmlformats.org/presentationml/2006/main">
  <p:tag name="KSO_WM_DIAGRAM_VIRTUALLY_FRAME" val="{&quot;height&quot;:690.7264566929134,&quot;left&quot;:149.8,&quot;top&quot;:87.02354330708663,&quot;width&quot;:1130.130472440945}"/>
</p:tagLst>
</file>

<file path=ppt/tags/tag65.xml><?xml version="1.0" encoding="utf-8"?>
<p:tagLst xmlns:p="http://schemas.openxmlformats.org/presentationml/2006/main">
  <p:tag name="KSO_WM_DIAGRAM_VIRTUALLY_FRAME" val="{&quot;height&quot;:690.7264566929134,&quot;left&quot;:149.8,&quot;top&quot;:87.02354330708663,&quot;width&quot;:1130.130472440945}"/>
</p:tagLst>
</file>

<file path=ppt/tags/tag66.xml><?xml version="1.0" encoding="utf-8"?>
<p:tagLst xmlns:p="http://schemas.openxmlformats.org/presentationml/2006/main">
  <p:tag name="KSO_WM_DIAGRAM_VIRTUALLY_FRAME" val="{&quot;height&quot;:690.7264566929134,&quot;left&quot;:149.8,&quot;top&quot;:87.02354330708663,&quot;width&quot;:1130.130472440945}"/>
</p:tagLst>
</file>

<file path=ppt/tags/tag67.xml><?xml version="1.0" encoding="utf-8"?>
<p:tagLst xmlns:p="http://schemas.openxmlformats.org/presentationml/2006/main">
  <p:tag name="KSO_WM_DIAGRAM_VIRTUALLY_FRAME" val="{&quot;height&quot;:690.7264566929134,&quot;left&quot;:149.8,&quot;top&quot;:87.02354330708663,&quot;width&quot;:1130.130472440945}"/>
</p:tagLst>
</file>

<file path=ppt/tags/tag68.xml><?xml version="1.0" encoding="utf-8"?>
<p:tagLst xmlns:p="http://schemas.openxmlformats.org/presentationml/2006/main">
  <p:tag name="KSO_WM_DIAGRAM_VIRTUALLY_FRAME" val="{&quot;height&quot;:690.7264566929134,&quot;left&quot;:149.8,&quot;top&quot;:87.02354330708663,&quot;width&quot;:1130.130472440945}"/>
</p:tagLst>
</file>

<file path=ppt/tags/tag69.xml><?xml version="1.0" encoding="utf-8"?>
<p:tagLst xmlns:p="http://schemas.openxmlformats.org/presentationml/2006/main">
  <p:tag name="KSO_WM_DIAGRAM_VIRTUALLY_FRAME" val="{&quot;height&quot;:690.7264566929134,&quot;left&quot;:149.8,&quot;top&quot;:87.02354330708663,&quot;width&quot;:1130.130472440945}"/>
</p:tagLst>
</file>

<file path=ppt/tags/tag7.xml><?xml version="1.0" encoding="utf-8"?>
<p:tagLst xmlns:p="http://schemas.openxmlformats.org/presentationml/2006/main">
  <p:tag name="KSO_WM_DIAGRAM_VIRTUALLY_FRAME" val="{&quot;height&quot;:270.48629921259834,&quot;left&quot;:198.9184251968504,&quot;top&quot;:363,&quot;width&quot;:1042.1630708661419}"/>
</p:tagLst>
</file>

<file path=ppt/tags/tag70.xml><?xml version="1.0" encoding="utf-8"?>
<p:tagLst xmlns:p="http://schemas.openxmlformats.org/presentationml/2006/main">
  <p:tag name="KSO_WM_DIAGRAM_VIRTUALLY_FRAME" val="{&quot;height&quot;:690.7264566929134,&quot;left&quot;:149.8,&quot;top&quot;:87.02354330708663,&quot;width&quot;:1130.130472440945}"/>
</p:tagLst>
</file>

<file path=ppt/tags/tag71.xml><?xml version="1.0" encoding="utf-8"?>
<p:tagLst xmlns:p="http://schemas.openxmlformats.org/presentationml/2006/main">
  <p:tag name="KSO_WM_DIAGRAM_VIRTUALLY_FRAME" val="{&quot;height&quot;:690.7264566929134,&quot;left&quot;:149.8,&quot;top&quot;:87.02354330708663,&quot;width&quot;:1130.130472440945}"/>
</p:tagLst>
</file>

<file path=ppt/tags/tag72.xml><?xml version="1.0" encoding="utf-8"?>
<p:tagLst xmlns:p="http://schemas.openxmlformats.org/presentationml/2006/main">
  <p:tag name="KSO_WM_DIAGRAM_VIRTUALLY_FRAME" val="{&quot;height&quot;:690.7264566929134,&quot;left&quot;:149.8,&quot;top&quot;:87.02354330708663,&quot;width&quot;:1130.130472440945}"/>
</p:tagLst>
</file>

<file path=ppt/tags/tag73.xml><?xml version="1.0" encoding="utf-8"?>
<p:tagLst xmlns:p="http://schemas.openxmlformats.org/presentationml/2006/main">
  <p:tag name="KSO_WM_DIAGRAM_VIRTUALLY_FRAME" val="{&quot;height&quot;:690.7264566929134,&quot;left&quot;:149.8,&quot;top&quot;:87.02354330708663,&quot;width&quot;:1130.130472440945}"/>
</p:tagLst>
</file>

<file path=ppt/tags/tag74.xml><?xml version="1.0" encoding="utf-8"?>
<p:tagLst xmlns:p="http://schemas.openxmlformats.org/presentationml/2006/main">
  <p:tag name="KSO_WM_DIAGRAM_VIRTUALLY_FRAME" val="{&quot;height&quot;:690.7264566929134,&quot;left&quot;:149.8,&quot;top&quot;:87.02354330708663,&quot;width&quot;:1130.130472440945}"/>
</p:tagLst>
</file>

<file path=ppt/tags/tag75.xml><?xml version="1.0" encoding="utf-8"?>
<p:tagLst xmlns:p="http://schemas.openxmlformats.org/presentationml/2006/main">
  <p:tag name="KSO_WM_DIAGRAM_VIRTUALLY_FRAME" val="{&quot;height&quot;:690.7264566929134,&quot;left&quot;:149.8,&quot;top&quot;:87.02354330708663,&quot;width&quot;:1130.130472440945}"/>
</p:tagLst>
</file>

<file path=ppt/tags/tag76.xml><?xml version="1.0" encoding="utf-8"?>
<p:tagLst xmlns:p="http://schemas.openxmlformats.org/presentationml/2006/main">
  <p:tag name="KSO_WM_DIAGRAM_VIRTUALLY_FRAME" val="{&quot;height&quot;:690.7264566929134,&quot;left&quot;:149.8,&quot;top&quot;:87.02354330708663,&quot;width&quot;:1130.130472440945}"/>
</p:tagLst>
</file>

<file path=ppt/tags/tag8.xml><?xml version="1.0" encoding="utf-8"?>
<p:tagLst xmlns:p="http://schemas.openxmlformats.org/presentationml/2006/main">
  <p:tag name="KSO_WM_DIAGRAM_VIRTUALLY_FRAME" val="{&quot;height&quot;:270.48629921259834,&quot;left&quot;:198.9184251968504,&quot;top&quot;:363,&quot;width&quot;:1042.1630708661419}"/>
</p:tagLst>
</file>

<file path=ppt/tags/tag9.xml><?xml version="1.0" encoding="utf-8"?>
<p:tagLst xmlns:p="http://schemas.openxmlformats.org/presentationml/2006/main">
  <p:tag name="KSO_WM_DIAGRAM_VIRTUALLY_FRAME" val="{&quot;height&quot;:270.48629921259834,&quot;left&quot;:198.9184251968504,&quot;top&quot;:363,&quot;width&quot;:1042.163070866141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6845</Words>
  <Application>WPS 演示</Application>
  <PresentationFormat>On-screen Show (4:3)</PresentationFormat>
  <Paragraphs>152</Paragraphs>
  <Slides>13</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13</vt:i4>
      </vt:variant>
    </vt:vector>
  </HeadingPairs>
  <TitlesOfParts>
    <vt:vector size="30" baseType="lpstr">
      <vt:lpstr>Arial</vt:lpstr>
      <vt:lpstr>宋体</vt:lpstr>
      <vt:lpstr>Wingdings</vt:lpstr>
      <vt:lpstr>字由点字倔强黑</vt:lpstr>
      <vt:lpstr>Akzidenz-Grotesk Medium</vt:lpstr>
      <vt:lpstr>思源黑体 1</vt:lpstr>
      <vt:lpstr>思源黑体 2 Bold</vt:lpstr>
      <vt:lpstr>Akzidenz-Grotesk</vt:lpstr>
      <vt:lpstr>Akzidenz-Grotesk Bold</vt:lpstr>
      <vt:lpstr>思源黑体 2</vt:lpstr>
      <vt:lpstr>Calibri</vt:lpstr>
      <vt:lpstr>微软雅黑</vt:lpstr>
      <vt:lpstr>Arial Unicode MS</vt:lpstr>
      <vt:lpstr>爱奇艺黑体</vt:lpstr>
      <vt:lpstr>UD Digi Kyokasho N-B</vt:lpstr>
      <vt:lpstr>仿宋</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罗天辰</cp:lastModifiedBy>
  <cp:revision>2</cp:revision>
  <dcterms:created xsi:type="dcterms:W3CDTF">2006-08-16T00:00:00Z</dcterms:created>
  <dcterms:modified xsi:type="dcterms:W3CDTF">2025-04-28T10:17:44Z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49869523FD0A48C9BE6B18E130FF4844_12</vt:lpwstr>
  </property>
  <property fmtid="{D5CDD505-2E9C-101B-9397-08002B2CF9AE}" pid="3" name="KSOProductBuildVer">
    <vt:lpwstr>2052-12.1.0.19302</vt:lpwstr>
  </property>
</Properties>
</file>